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0"/>
  </p:notesMasterIdLst>
  <p:handoutMasterIdLst>
    <p:handoutMasterId r:id="rId21"/>
  </p:handoutMasterIdLst>
  <p:sldIdLst>
    <p:sldId id="294" r:id="rId5"/>
    <p:sldId id="296" r:id="rId6"/>
    <p:sldId id="297" r:id="rId7"/>
    <p:sldId id="256" r:id="rId8"/>
    <p:sldId id="283" r:id="rId9"/>
    <p:sldId id="284" r:id="rId10"/>
    <p:sldId id="285" r:id="rId11"/>
    <p:sldId id="286" r:id="rId12"/>
    <p:sldId id="287" r:id="rId13"/>
    <p:sldId id="288" r:id="rId14"/>
    <p:sldId id="289" r:id="rId15"/>
    <p:sldId id="290" r:id="rId16"/>
    <p:sldId id="291" r:id="rId17"/>
    <p:sldId id="292" r:id="rId18"/>
    <p:sldId id="293" r:id="rId19"/>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Καλώς ορίσατε" id="{E75E278A-FF0E-49A4-B170-79828D63BBAD}">
          <p14:sldIdLst>
            <p14:sldId id="294"/>
            <p14:sldId id="296"/>
            <p14:sldId id="297"/>
            <p14:sldId id="256"/>
            <p14:sldId id="283"/>
            <p14:sldId id="284"/>
            <p14:sldId id="285"/>
            <p14:sldId id="286"/>
            <p14:sldId id="287"/>
            <p14:sldId id="288"/>
            <p14:sldId id="289"/>
            <p14:sldId id="290"/>
            <p14:sldId id="291"/>
            <p14:sldId id="292"/>
            <p14:sldId id="293"/>
          </p14:sldIdLst>
        </p14:section>
        <p14:section name="Σχεδίαση, Μεταμόρφωση, Σχολιασμός, Συνεργασία, Πείτε μου" id="{B9B51309-D148-4332-87C2-07BE32FBCA3B}">
          <p14:sldIdLst/>
        </p14:section>
        <p14:section name="Μάθετε περισσότερα"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Συντάκτης" initials="Α"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45"/>
    <a:srgbClr val="D24726"/>
    <a:srgbClr val="404040"/>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41" autoAdjust="0"/>
  </p:normalViewPr>
  <p:slideViewPr>
    <p:cSldViewPr snapToGrid="0">
      <p:cViewPr varScale="1">
        <p:scale>
          <a:sx n="90" d="100"/>
          <a:sy n="90" d="100"/>
        </p:scale>
        <p:origin x="57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4" d="100"/>
          <a:sy n="74" d="100"/>
        </p:scale>
        <p:origin x="405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C25EC35-F200-48CB-A3AA-C9FA853C4480}" type="datetime1">
              <a:rPr lang="el-GR" smtClean="0"/>
              <a:t>10/6/2020</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l-GR" smtClean="0"/>
              <a:t>‹#›</a:t>
            </a:fld>
            <a:endParaRPr lang="el-G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118AEB0-448B-4991-B65B-61CCE66A5E04}" type="datetime1">
              <a:rPr lang="el-GR" noProof="0" smtClean="0"/>
              <a:t>10/6/2020</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l-GR" noProof="0" smtClean="0"/>
              <a:t>‹#›</a:t>
            </a:fld>
            <a:endParaRPr lang="el-GR"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4</a:t>
            </a:fld>
            <a:endParaRPr lang="el-GR"/>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13</a:t>
            </a:fld>
            <a:endParaRPr lang="el-GR"/>
          </a:p>
        </p:txBody>
      </p:sp>
    </p:spTree>
    <p:extLst>
      <p:ext uri="{BB962C8B-B14F-4D97-AF65-F5344CB8AC3E}">
        <p14:creationId xmlns:p14="http://schemas.microsoft.com/office/powerpoint/2010/main" val="2520002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14</a:t>
            </a:fld>
            <a:endParaRPr lang="el-GR"/>
          </a:p>
        </p:txBody>
      </p:sp>
    </p:spTree>
    <p:extLst>
      <p:ext uri="{BB962C8B-B14F-4D97-AF65-F5344CB8AC3E}">
        <p14:creationId xmlns:p14="http://schemas.microsoft.com/office/powerpoint/2010/main" val="619430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15</a:t>
            </a:fld>
            <a:endParaRPr lang="el-GR"/>
          </a:p>
        </p:txBody>
      </p:sp>
    </p:spTree>
    <p:extLst>
      <p:ext uri="{BB962C8B-B14F-4D97-AF65-F5344CB8AC3E}">
        <p14:creationId xmlns:p14="http://schemas.microsoft.com/office/powerpoint/2010/main" val="232975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5</a:t>
            </a:fld>
            <a:endParaRPr lang="el-GR"/>
          </a:p>
        </p:txBody>
      </p:sp>
    </p:spTree>
    <p:extLst>
      <p:ext uri="{BB962C8B-B14F-4D97-AF65-F5344CB8AC3E}">
        <p14:creationId xmlns:p14="http://schemas.microsoft.com/office/powerpoint/2010/main" val="185559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6</a:t>
            </a:fld>
            <a:endParaRPr lang="el-GR"/>
          </a:p>
        </p:txBody>
      </p:sp>
    </p:spTree>
    <p:extLst>
      <p:ext uri="{BB962C8B-B14F-4D97-AF65-F5344CB8AC3E}">
        <p14:creationId xmlns:p14="http://schemas.microsoft.com/office/powerpoint/2010/main" val="2795002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7</a:t>
            </a:fld>
            <a:endParaRPr lang="el-GR"/>
          </a:p>
        </p:txBody>
      </p:sp>
    </p:spTree>
    <p:extLst>
      <p:ext uri="{BB962C8B-B14F-4D97-AF65-F5344CB8AC3E}">
        <p14:creationId xmlns:p14="http://schemas.microsoft.com/office/powerpoint/2010/main" val="2568693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8</a:t>
            </a:fld>
            <a:endParaRPr lang="el-GR"/>
          </a:p>
        </p:txBody>
      </p:sp>
    </p:spTree>
    <p:extLst>
      <p:ext uri="{BB962C8B-B14F-4D97-AF65-F5344CB8AC3E}">
        <p14:creationId xmlns:p14="http://schemas.microsoft.com/office/powerpoint/2010/main" val="3837058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9</a:t>
            </a:fld>
            <a:endParaRPr lang="el-GR"/>
          </a:p>
        </p:txBody>
      </p:sp>
    </p:spTree>
    <p:extLst>
      <p:ext uri="{BB962C8B-B14F-4D97-AF65-F5344CB8AC3E}">
        <p14:creationId xmlns:p14="http://schemas.microsoft.com/office/powerpoint/2010/main" val="37886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10</a:t>
            </a:fld>
            <a:endParaRPr lang="el-GR"/>
          </a:p>
        </p:txBody>
      </p:sp>
    </p:spTree>
    <p:extLst>
      <p:ext uri="{BB962C8B-B14F-4D97-AF65-F5344CB8AC3E}">
        <p14:creationId xmlns:p14="http://schemas.microsoft.com/office/powerpoint/2010/main" val="3799437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11</a:t>
            </a:fld>
            <a:endParaRPr lang="el-GR"/>
          </a:p>
        </p:txBody>
      </p:sp>
    </p:spTree>
    <p:extLst>
      <p:ext uri="{BB962C8B-B14F-4D97-AF65-F5344CB8AC3E}">
        <p14:creationId xmlns:p14="http://schemas.microsoft.com/office/powerpoint/2010/main" val="398623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1143000"/>
            <a:ext cx="5486400" cy="3086100"/>
          </a:xfrm>
        </p:spPr>
      </p:sp>
      <p:sp>
        <p:nvSpPr>
          <p:cNvPr id="3" name="Θέση σημειώσεων 2"/>
          <p:cNvSpPr>
            <a:spLocks noGrp="1"/>
          </p:cNvSpPr>
          <p:nvPr>
            <p:ph type="body" idx="1"/>
          </p:nvPr>
        </p:nvSpPr>
        <p:spPr/>
        <p:txBody>
          <a:bodyPr rtlCol="0"/>
          <a:lstStyle/>
          <a:p>
            <a:pPr rtl="0"/>
            <a:endParaRPr lang="el-GR" noProof="0" dirty="0"/>
          </a:p>
        </p:txBody>
      </p:sp>
      <p:sp>
        <p:nvSpPr>
          <p:cNvPr id="4" name="Θέση αριθμού διαφάνειας 3"/>
          <p:cNvSpPr>
            <a:spLocks noGrp="1"/>
          </p:cNvSpPr>
          <p:nvPr>
            <p:ph type="sldNum" sz="quarter" idx="10"/>
          </p:nvPr>
        </p:nvSpPr>
        <p:spPr/>
        <p:txBody>
          <a:bodyPr rtlCol="0"/>
          <a:lstStyle/>
          <a:p>
            <a:pPr rtl="0"/>
            <a:fld id="{DF61EA0F-A667-4B49-8422-0062BC55E249}" type="slidenum">
              <a:rPr lang="el-GR" smtClean="0"/>
              <a:t>12</a:t>
            </a:fld>
            <a:endParaRPr lang="el-GR"/>
          </a:p>
        </p:txBody>
      </p:sp>
    </p:spTree>
    <p:extLst>
      <p:ext uri="{BB962C8B-B14F-4D97-AF65-F5344CB8AC3E}">
        <p14:creationId xmlns:p14="http://schemas.microsoft.com/office/powerpoint/2010/main" val="385221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Διαφάνεια τίτλου">
    <p:spTree>
      <p:nvGrpSpPr>
        <p:cNvPr id="1" name=""/>
        <p:cNvGrpSpPr/>
        <p:nvPr/>
      </p:nvGrpSpPr>
      <p:grpSpPr>
        <a:xfrm>
          <a:off x="0" y="0"/>
          <a:ext cx="0" cy="0"/>
          <a:chOff x="0" y="0"/>
          <a:chExt cx="0" cy="0"/>
        </a:xfrm>
      </p:grpSpPr>
      <p:sp>
        <p:nvSpPr>
          <p:cNvPr id="7" name="Ορθογώνιο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p:txBody>
          <a:bodyPr rtlCol="0"/>
          <a:lstStyle/>
          <a:p>
            <a:pPr rtl="0"/>
            <a:r>
              <a:rPr lang="el-GR" noProof="0"/>
              <a:t>Κάντε κλικ για να επεξεργαστείτε το Στυλ κύριου τίτλου</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9" name="Ορθογώνιο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cxnSp>
        <p:nvCxnSpPr>
          <p:cNvPr id="12" name="Ευθεία γραμμή σύνδεσης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Τίτλος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l-GR" noProof="0"/>
              <a:t>Κάντε κλικ για να επεξεργαστείτε το Στυλ κύριου τίτλου</a:t>
            </a:r>
          </a:p>
        </p:txBody>
      </p:sp>
      <p:sp>
        <p:nvSpPr>
          <p:cNvPr id="3" name="Θέση περιεχομένου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Κάντε κλικ για επεξεργασία των στυλ κειμένου του υποδείγματος</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
        <p:nvSpPr>
          <p:cNvPr id="6"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C37AFF4F-40C4-488D-95BE-74F63293737C}" type="datetime1">
              <a:rPr lang="el-GR" noProof="0" smtClean="0"/>
              <a:t>10/6/2020</a:t>
            </a:fld>
            <a:endParaRPr lang="el-GR" noProof="0"/>
          </a:p>
        </p:txBody>
      </p:sp>
      <p:sp>
        <p:nvSpPr>
          <p:cNvPr id="7"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8" name="Θέση αριθμού διαφάνειας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9" name="Ορθογώνιο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10" name="Ορθογώνιο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sz="1800" noProof="0"/>
          </a:p>
        </p:txBody>
      </p:sp>
      <p:sp>
        <p:nvSpPr>
          <p:cNvPr id="2" name="Τίτλος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el-GR" noProof="0"/>
              <a:t>Κάντε κλικ για να επεξεργαστείτε το Στυλ κύριου τίτλου</a:t>
            </a:r>
          </a:p>
        </p:txBody>
      </p:sp>
      <p:sp>
        <p:nvSpPr>
          <p:cNvPr id="7" name="Θέση περιεχομένου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l-GR" noProof="0"/>
              <a:t>Στυλ υποδείγματος κειμένου</a:t>
            </a:r>
          </a:p>
          <a:p>
            <a:pPr marL="0" lvl="1" indent="0" rtl="0">
              <a:lnSpc>
                <a:spcPct val="150000"/>
              </a:lnSpc>
              <a:spcBef>
                <a:spcPts val="1000"/>
              </a:spcBef>
              <a:spcAft>
                <a:spcPts val="1200"/>
              </a:spcAft>
              <a:buNone/>
            </a:pPr>
            <a:r>
              <a:rPr lang="el-GR" noProof="0"/>
              <a:t>Δεύτερου επιπέδου</a:t>
            </a:r>
          </a:p>
          <a:p>
            <a:pPr marL="0" lvl="2" indent="0" rtl="0">
              <a:lnSpc>
                <a:spcPct val="150000"/>
              </a:lnSpc>
              <a:spcBef>
                <a:spcPts val="1000"/>
              </a:spcBef>
              <a:spcAft>
                <a:spcPts val="1200"/>
              </a:spcAft>
              <a:buNone/>
            </a:pPr>
            <a:r>
              <a:rPr lang="el-GR" noProof="0"/>
              <a:t>Τρίτου επιπέδου</a:t>
            </a:r>
          </a:p>
          <a:p>
            <a:pPr marL="0" lvl="3" indent="0" rtl="0">
              <a:lnSpc>
                <a:spcPct val="150000"/>
              </a:lnSpc>
              <a:spcBef>
                <a:spcPts val="1000"/>
              </a:spcBef>
              <a:spcAft>
                <a:spcPts val="1200"/>
              </a:spcAft>
              <a:buNone/>
            </a:pPr>
            <a:r>
              <a:rPr lang="el-GR" noProof="0"/>
              <a:t>Τέταρτου επιπέδου</a:t>
            </a:r>
          </a:p>
          <a:p>
            <a:pPr marL="0" lvl="4" indent="0" rtl="0">
              <a:lnSpc>
                <a:spcPct val="150000"/>
              </a:lnSpc>
              <a:spcBef>
                <a:spcPts val="1000"/>
              </a:spcBef>
              <a:spcAft>
                <a:spcPts val="1200"/>
              </a:spcAft>
              <a:buNone/>
            </a:pPr>
            <a:r>
              <a:rPr lang="el-GR" noProof="0"/>
              <a:t>Πέμπτου επιπέδου</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Ορθογώνιο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l-GR" sz="1800" noProof="0"/>
          </a:p>
        </p:txBody>
      </p:sp>
      <p:sp>
        <p:nvSpPr>
          <p:cNvPr id="2" name="Θέση τίτλου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l-GR" noProof="0"/>
              <a:t>Κάντε κλικ για να επεξεργαστείτε το Στυλ κύριου τίτλου</a:t>
            </a:r>
          </a:p>
        </p:txBody>
      </p:sp>
      <p:sp>
        <p:nvSpPr>
          <p:cNvPr id="3" name="Θέση κειμένου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l-GR" noProof="0"/>
              <a:t>Κάντε κλικ για επεξεργασία των στυλ κειμένου του υποδείγματος</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4" name="Θέση ημερομηνίας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34F4DB93-61BC-4F99-B8E9-D8CB30D3A06D}" type="datetime1">
              <a:rPr lang="el-GR" noProof="0" smtClean="0"/>
              <a:t>10/6/2020</a:t>
            </a:fld>
            <a:endParaRPr lang="el-GR" noProof="0" dirty="0"/>
          </a:p>
        </p:txBody>
      </p:sp>
      <p:sp>
        <p:nvSpPr>
          <p:cNvPr id="5" name="Θέση υποσέλιδου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l-GR" noProof="0"/>
          </a:p>
        </p:txBody>
      </p:sp>
      <p:sp>
        <p:nvSpPr>
          <p:cNvPr id="6" name="Θέση αριθμού διαφάνειας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l-GR" noProof="0" smtClean="0"/>
              <a:pPr/>
              <a:t>‹#›</a:t>
            </a:fld>
            <a:endParaRPr lang="el-GR" noProof="0"/>
          </a:p>
        </p:txBody>
      </p:sp>
      <p:cxnSp>
        <p:nvCxnSpPr>
          <p:cNvPr id="8" name="Ευθεία γραμμή σύνδεσης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paidia.gr/tags/tag/tefa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5">
          <a:fgClr>
            <a:srgbClr val="FF9B45"/>
          </a:fgClr>
          <a:bgClr>
            <a:schemeClr val="bg1"/>
          </a:bgClr>
        </a:patt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C190E-2DE7-4705-821A-1E7A16C6D9D5}"/>
              </a:ext>
            </a:extLst>
          </p:cNvPr>
          <p:cNvSpPr>
            <a:spLocks noGrp="1"/>
          </p:cNvSpPr>
          <p:nvPr>
            <p:ph type="title"/>
          </p:nvPr>
        </p:nvSpPr>
        <p:spPr>
          <a:xfrm>
            <a:off x="521207" y="448056"/>
            <a:ext cx="11206505" cy="640080"/>
          </a:xfrm>
          <a:solidFill>
            <a:srgbClr val="FF9B45"/>
          </a:solidFill>
        </p:spPr>
        <p:txBody>
          <a:bodyPr>
            <a:normAutofit/>
          </a:bodyPr>
          <a:lstStyle/>
          <a:p>
            <a:r>
              <a:rPr lang="el-GR" sz="3200" b="1" dirty="0">
                <a:solidFill>
                  <a:schemeClr val="bg1"/>
                </a:solidFill>
                <a:effectLst>
                  <a:outerShdw blurRad="38100" dist="38100" dir="2700000" algn="tl">
                    <a:srgbClr val="000000">
                      <a:alpha val="43137"/>
                    </a:srgbClr>
                  </a:outerShdw>
                </a:effectLst>
              </a:rPr>
              <a:t>Πανελλαδικές εξετάσεις ΕΠΑ.Λ. 2020</a:t>
            </a:r>
          </a:p>
        </p:txBody>
      </p:sp>
      <p:sp>
        <p:nvSpPr>
          <p:cNvPr id="3" name="Θέση περιεχομένου 2">
            <a:extLst>
              <a:ext uri="{FF2B5EF4-FFF2-40B4-BE49-F238E27FC236}">
                <a16:creationId xmlns:a16="http://schemas.microsoft.com/office/drawing/2014/main" id="{3F936E4B-4672-45BC-97CA-8EC46FEF5C7A}"/>
              </a:ext>
            </a:extLst>
          </p:cNvPr>
          <p:cNvSpPr>
            <a:spLocks noGrp="1"/>
          </p:cNvSpPr>
          <p:nvPr>
            <p:ph sz="quarter" idx="10"/>
          </p:nvPr>
        </p:nvSpPr>
        <p:spPr>
          <a:xfrm>
            <a:off x="539495" y="1435608"/>
            <a:ext cx="10879871" cy="4974336"/>
          </a:xfrm>
        </p:spPr>
        <p:txBody>
          <a:bodyPr>
            <a:normAutofit fontScale="62500" lnSpcReduction="20000"/>
          </a:bodyPr>
          <a:lstStyle/>
          <a:p>
            <a:r>
              <a:rPr lang="el-GR" sz="2800" b="1" u="sng" dirty="0">
                <a:effectLst>
                  <a:outerShdw blurRad="38100" dist="38100" dir="2700000" algn="tl">
                    <a:srgbClr val="000000">
                      <a:alpha val="43137"/>
                    </a:srgbClr>
                  </a:outerShdw>
                </a:effectLst>
              </a:rPr>
              <a:t>Το Πρόγραμμα</a:t>
            </a:r>
          </a:p>
          <a:p>
            <a:pPr>
              <a:lnSpc>
                <a:spcPct val="120000"/>
              </a:lnSpc>
            </a:pPr>
            <a:r>
              <a:rPr lang="el-GR" sz="2800" b="1" u="sng" dirty="0"/>
              <a:t>ΤΡΙΤΗ 16-6-2020         </a:t>
            </a:r>
            <a:r>
              <a:rPr lang="el-GR" sz="2800" dirty="0"/>
              <a:t>– ΝΕΑ ΕΛΛΗΝΙΚΑ </a:t>
            </a:r>
          </a:p>
          <a:p>
            <a:pPr>
              <a:lnSpc>
                <a:spcPct val="120000"/>
              </a:lnSpc>
            </a:pPr>
            <a:r>
              <a:rPr lang="el-GR" sz="2800" b="1" u="sng" dirty="0"/>
              <a:t>ΠΕΜΠΤΗ 18-6-2020   </a:t>
            </a:r>
            <a:r>
              <a:rPr lang="el-GR" sz="2800" dirty="0"/>
              <a:t>– ΜΑΘΗΜΑΤΙΚΑ (Άλγεβρα) </a:t>
            </a:r>
          </a:p>
          <a:p>
            <a:pPr>
              <a:lnSpc>
                <a:spcPct val="120000"/>
              </a:lnSpc>
            </a:pPr>
            <a:r>
              <a:rPr lang="el-GR" sz="2800" b="1" u="sng" dirty="0"/>
              <a:t>ΣΑΒΒΑΤΟ 20-6-2020   </a:t>
            </a:r>
            <a:r>
              <a:rPr lang="el-GR" sz="2800" dirty="0"/>
              <a:t>– ΣΤΟΙΧΕΙΑ ΜΗΧΑΝΩΝ      – ΑΡΧΕΣ ΟΙΚΟΝΟΜΙΚΗΣ ΘΕΩΡΙΑΣ (ΑΟΘ)</a:t>
            </a:r>
          </a:p>
          <a:p>
            <a:pPr>
              <a:lnSpc>
                <a:spcPct val="120000"/>
              </a:lnSpc>
            </a:pPr>
            <a:r>
              <a:rPr lang="el-GR" sz="2800" b="1" u="sng" dirty="0"/>
              <a:t>ΤΡΙΤΗ 23-6-2020        </a:t>
            </a:r>
            <a:r>
              <a:rPr lang="el-GR" sz="2800" dirty="0"/>
              <a:t>– ΣΥΓΧΡΟΝΕΣ ΓΕΩΡΓΙΚΕΣ ΕΠΙΧΕΙΡΗΣΕΙΣ</a:t>
            </a:r>
          </a:p>
          <a:p>
            <a:pPr>
              <a:lnSpc>
                <a:spcPct val="120000"/>
              </a:lnSpc>
            </a:pPr>
            <a:r>
              <a:rPr lang="el-GR" sz="2800" b="1" u="sng" dirty="0"/>
              <a:t>ΠΕΜΠΤΗ 25-6-2020   </a:t>
            </a:r>
            <a:r>
              <a:rPr lang="el-GR" sz="2800" dirty="0"/>
              <a:t>– ΗΛΕΚΤΡΟΤΕΧΝΙΑ 2   – ΜΗΧΑΝΕΣ ΕΣΩΤΕΡΙΚΗΣ ΚΑΥΣΗΣ II (ΜΕΚ ΙΙ)  </a:t>
            </a:r>
          </a:p>
          <a:p>
            <a:pPr>
              <a:lnSpc>
                <a:spcPct val="120000"/>
              </a:lnSpc>
            </a:pPr>
            <a:r>
              <a:rPr lang="el-GR" sz="2800"/>
              <a:t>                                      </a:t>
            </a:r>
            <a:r>
              <a:rPr lang="el-GR" sz="2800" dirty="0"/>
              <a:t>–ΑΡΧΕΣ ΟΡΓΑΝΩΣΗΣ ΚΑΙ ΔΙΟΙΚΗΣΗΣ (ΑΟΔ)</a:t>
            </a:r>
          </a:p>
          <a:p>
            <a:pPr>
              <a:lnSpc>
                <a:spcPct val="120000"/>
              </a:lnSpc>
            </a:pPr>
            <a:r>
              <a:rPr lang="el-GR" sz="2800" b="1" u="sng" dirty="0"/>
              <a:t>ΣΑΒΒΑΤΟ 27-6-2020  </a:t>
            </a:r>
            <a:r>
              <a:rPr lang="el-GR" sz="2800" dirty="0"/>
              <a:t>– ΑΡΧΕΣ ΒΙΟΛΟΓΙΚΗΣ ΓΕΩΡΓΙΑΣ</a:t>
            </a:r>
          </a:p>
          <a:p>
            <a:pPr>
              <a:lnSpc>
                <a:spcPct val="120000"/>
              </a:lnSpc>
            </a:pPr>
            <a:r>
              <a:rPr lang="el-GR" sz="2800" b="1" u="sng" dirty="0"/>
              <a:t>ΔΕΥΤΕΡΑ 29-6-2020  </a:t>
            </a:r>
            <a:r>
              <a:rPr lang="el-GR" sz="2800" dirty="0"/>
              <a:t>– ΗΛΕΚΤΡΙΚΕΣ ΜΗΧΑΝΕΣ</a:t>
            </a:r>
          </a:p>
        </p:txBody>
      </p:sp>
    </p:spTree>
    <p:extLst>
      <p:ext uri="{BB962C8B-B14F-4D97-AF65-F5344CB8AC3E}">
        <p14:creationId xmlns:p14="http://schemas.microsoft.com/office/powerpoint/2010/main" val="4132822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3898" y="95534"/>
            <a:ext cx="10385761" cy="873457"/>
          </a:xfrm>
        </p:spPr>
        <p:txBody>
          <a:bodyPr rtlCol="0" anchor="ctr" anchorCtr="0">
            <a:normAutofit/>
          </a:bodyPr>
          <a:lstStyle/>
          <a:p>
            <a:r>
              <a:rPr lang="el-GR" sz="4400" b="1" dirty="0">
                <a:solidFill>
                  <a:schemeClr val="bg1"/>
                </a:solidFill>
                <a:effectLst>
                  <a:outerShdw blurRad="38100" dist="38100" dir="2700000" algn="tl">
                    <a:srgbClr val="000000">
                      <a:alpha val="43137"/>
                    </a:srgbClr>
                  </a:outerShdw>
                </a:effectLst>
              </a:rPr>
              <a:t>Κατά τη διάρκεια των εξετάσεων </a:t>
            </a:r>
            <a:endParaRPr lang="el" sz="4400"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337481"/>
            <a:ext cx="11505063" cy="5227091"/>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752749"/>
            <a:ext cx="11716419" cy="5940088"/>
          </a:xfrm>
          <a:prstGeom prst="rect">
            <a:avLst/>
          </a:prstGeom>
          <a:noFill/>
        </p:spPr>
        <p:txBody>
          <a:bodyPr wrap="square" rtlCol="0">
            <a:spAutoFit/>
          </a:bodyPr>
          <a:lstStyle/>
          <a:p>
            <a:r>
              <a:rPr lang="el-GR" sz="2100" dirty="0">
                <a:solidFill>
                  <a:schemeClr val="bg1"/>
                </a:solidFill>
                <a:sym typeface="Symbol" panose="05050102010706020507" pitchFamily="18" charset="2"/>
              </a:rPr>
              <a:t>	</a:t>
            </a:r>
            <a:r>
              <a:rPr lang="el-GR" sz="2000" b="1" u="sng" dirty="0">
                <a:solidFill>
                  <a:schemeClr val="bg1"/>
                </a:solidFill>
                <a:effectLst>
                  <a:outerShdw blurRad="38100" dist="38100" dir="2700000" algn="tl">
                    <a:srgbClr val="000000">
                      <a:alpha val="43137"/>
                    </a:srgbClr>
                  </a:outerShdw>
                </a:effectLst>
              </a:rPr>
              <a:t>Να κάνετε σωστή κατανομή και διαχείριση του χρόνου. </a:t>
            </a:r>
            <a:endParaRPr lang="en-US" sz="2000" b="1" u="sng" dirty="0">
              <a:solidFill>
                <a:schemeClr val="bg1"/>
              </a:solidFill>
              <a:effectLst>
                <a:outerShdw blurRad="38100" dist="38100" dir="2700000" algn="tl">
                  <a:srgbClr val="000000">
                    <a:alpha val="43137"/>
                  </a:srgbClr>
                </a:outerShdw>
              </a:effectLst>
            </a:endParaRPr>
          </a:p>
          <a:p>
            <a:r>
              <a:rPr lang="en-US" sz="2000" dirty="0">
                <a:solidFill>
                  <a:schemeClr val="bg1"/>
                </a:solidFill>
                <a:sym typeface="Symbol" panose="05050102010706020507" pitchFamily="18" charset="2"/>
              </a:rPr>
              <a:t>	</a:t>
            </a:r>
            <a:r>
              <a:rPr lang="el-GR" sz="2000" dirty="0">
                <a:solidFill>
                  <a:schemeClr val="bg1"/>
                </a:solidFill>
              </a:rPr>
              <a:t>Συχνά σε κάποια ερωτήματα δεν ξέρετε τι να γράψετε είτε επειδή «κόλλησε» το μυαλό, είτε επειδή δεν διαβάσατε καλά τη συγκεκριμένη ενότητα. Ακόμα και σε θέματα που δε γνωρίζετε την απάντηση, σίγουρα έχετε κάποιες ιδέες. Μην αφήνετε κάποιο θέμα κενό από απάντηση – θα πάρετε 0 μονάδες. Αν γράψετε κάτι, που ίσως να θεωρείτε ότι είναι και λάθος, δεν έχετε τίποτα απολύτως να χάσετε. Αν όμως αυτό που γράφετε είναι μέρος της απάντησης, τότε σίγουρα θα πάρετε τις μονάδες που του αναλογούν.</a:t>
            </a:r>
            <a:br>
              <a:rPr lang="el-GR" sz="2000" dirty="0">
                <a:solidFill>
                  <a:schemeClr val="bg1"/>
                </a:solidFill>
              </a:rPr>
            </a:br>
            <a:r>
              <a:rPr lang="en-US" sz="2000" dirty="0">
                <a:solidFill>
                  <a:schemeClr val="bg1"/>
                </a:solidFill>
                <a:sym typeface="Symbol" panose="05050102010706020507" pitchFamily="18" charset="2"/>
              </a:rPr>
              <a:t>	</a:t>
            </a:r>
            <a:r>
              <a:rPr lang="el-GR" sz="2000" dirty="0">
                <a:solidFill>
                  <a:schemeClr val="bg1"/>
                </a:solidFill>
              </a:rPr>
              <a:t>Όταν τελειώσετε και με το τελευταίο ερώτημα, μην σηκωθείτε να φύγετε αμέσως. Καθίστε λίγο ακόμα. Ηρεμήστε, χαλαρώστε και ρίξτε ακόμα μια ματιά στα θέματα. Κάντε έναν έλεγχο αν απαντήσατε σε όλα τα θέματα ή μήπως ξεχάσατε κανένα στο πρόχειρο ή δεν το είδατε καθόλου. </a:t>
            </a:r>
            <a:r>
              <a:rPr lang="el-GR" sz="2000" b="1" dirty="0">
                <a:solidFill>
                  <a:schemeClr val="bg1"/>
                </a:solidFill>
                <a:effectLst>
                  <a:outerShdw blurRad="38100" dist="38100" dir="2700000" algn="tl">
                    <a:srgbClr val="000000">
                      <a:alpha val="43137"/>
                    </a:srgbClr>
                  </a:outerShdw>
                </a:effectLst>
              </a:rPr>
              <a:t>Μετά την απομάκρυνση από το «ταμείο» ουδέν λάθος αναγνωρίζεται! </a:t>
            </a:r>
            <a:r>
              <a:rPr lang="el-GR" sz="2000" dirty="0">
                <a:solidFill>
                  <a:schemeClr val="bg1"/>
                </a:solidFill>
              </a:rPr>
              <a:t>Απαραίτητα να εξαντλήσετε το τρίωρο – να σας πάρουν το γραπτό από τα χέρια οι επιτηρητές ! Να εκμεταλλευτείτε το χρόνο που έχετε στο έπακρο !</a:t>
            </a:r>
            <a:br>
              <a:rPr lang="el-GR" sz="2000" dirty="0">
                <a:solidFill>
                  <a:schemeClr val="bg1"/>
                </a:solidFill>
              </a:rPr>
            </a:br>
            <a:r>
              <a:rPr lang="en-US" sz="2000" dirty="0">
                <a:solidFill>
                  <a:schemeClr val="bg1"/>
                </a:solidFill>
                <a:sym typeface="Symbol" panose="05050102010706020507" pitchFamily="18" charset="2"/>
              </a:rPr>
              <a:t>	</a:t>
            </a:r>
            <a:r>
              <a:rPr lang="el-GR" sz="2000" dirty="0">
                <a:solidFill>
                  <a:schemeClr val="bg1"/>
                </a:solidFill>
              </a:rPr>
              <a:t>Άσχετα με το πώς γράψατε σε ένα συγκεκριμένο μάθημα, συνεχίστε τις προσπάθειές σας χωρίς ηττοπάθεια στα υπόλοιπα μαθήματα. Σίγουρα κάθε μάθημα μετρά, αλλά εκείνο που τελικά μετράει περισσότερο είναι η δυνατότητα να χειριστείτε κάθε μάθημα σαν ξεχωριστή οντότητα. Δεν είναι λίγοι οι μαθητές που έγραψαν χαμηλά στο πρώτο μάθημα και έπειτα πήγαν πολύ καλά στα υπόλοιπα με αποτέλεσμα να περάσουν σε κάποιες σχολές από τις αρχικές τους επιλογές.</a:t>
            </a:r>
            <a:br>
              <a:rPr lang="el-GR" sz="1900" dirty="0">
                <a:solidFill>
                  <a:schemeClr val="bg1"/>
                </a:solidFill>
              </a:rPr>
            </a:br>
            <a:endParaRPr lang="el-GR" sz="1900" dirty="0">
              <a:solidFill>
                <a:schemeClr val="bg1"/>
              </a:solidFill>
            </a:endParaRPr>
          </a:p>
        </p:txBody>
      </p:sp>
    </p:spTree>
    <p:extLst>
      <p:ext uri="{BB962C8B-B14F-4D97-AF65-F5344CB8AC3E}">
        <p14:creationId xmlns:p14="http://schemas.microsoft.com/office/powerpoint/2010/main" val="54180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3898" y="95534"/>
            <a:ext cx="10385761" cy="873457"/>
          </a:xfrm>
        </p:spPr>
        <p:txBody>
          <a:bodyPr rtlCol="0" anchor="ctr" anchorCtr="0">
            <a:normAutofit/>
          </a:bodyPr>
          <a:lstStyle/>
          <a:p>
            <a:r>
              <a:rPr lang="el-GR" b="1" u="sng" dirty="0">
                <a:solidFill>
                  <a:schemeClr val="bg1"/>
                </a:solidFill>
                <a:effectLst>
                  <a:outerShdw blurRad="38100" dist="38100" dir="2700000" algn="tl">
                    <a:srgbClr val="000000">
                      <a:alpha val="43137"/>
                    </a:srgbClr>
                  </a:outerShdw>
                </a:effectLst>
              </a:rPr>
              <a:t>ΓΕΝΙΚΕΣ ΟΔΗΓΙΕΣ</a:t>
            </a:r>
            <a:endParaRPr lang="el" sz="4400" u="sng"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043522"/>
            <a:ext cx="11505063" cy="5077385"/>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1043522"/>
            <a:ext cx="11505063" cy="5555367"/>
          </a:xfrm>
          <a:prstGeom prst="rect">
            <a:avLst/>
          </a:prstGeom>
          <a:noFill/>
        </p:spPr>
        <p:txBody>
          <a:bodyPr wrap="square" rtlCol="0">
            <a:spAutoFit/>
          </a:bodyPr>
          <a:lstStyle/>
          <a:p>
            <a:r>
              <a:rPr lang="el-GR" sz="2100" dirty="0">
                <a:solidFill>
                  <a:schemeClr val="bg1"/>
                </a:solidFill>
                <a:sym typeface="Symbol" panose="05050102010706020507" pitchFamily="18" charset="2"/>
              </a:rPr>
              <a:t>	</a:t>
            </a:r>
            <a:r>
              <a:rPr lang="el-GR" sz="2400" dirty="0">
                <a:solidFill>
                  <a:schemeClr val="bg1"/>
                </a:solidFill>
              </a:rPr>
              <a:t>Η είσοδός σας στο σχολείο τις ημέρες εξέτασης θα είναι από την πόρτα του προαυλίου</a:t>
            </a:r>
            <a:r>
              <a:rPr lang="el-GR" sz="2400" b="1" dirty="0">
                <a:solidFill>
                  <a:srgbClr val="92D050"/>
                </a:solidFill>
              </a:rPr>
              <a:t>. Ώρα προσέλευσης 0</a:t>
            </a:r>
            <a:r>
              <a:rPr lang="en-US" sz="2400" b="1" dirty="0">
                <a:solidFill>
                  <a:srgbClr val="92D050"/>
                </a:solidFill>
              </a:rPr>
              <a:t>7</a:t>
            </a:r>
            <a:r>
              <a:rPr lang="el-GR" sz="2400" b="1" dirty="0">
                <a:solidFill>
                  <a:srgbClr val="92D050"/>
                </a:solidFill>
              </a:rPr>
              <a:t>:45 ΑΥΣΤΗΡΑ</a:t>
            </a:r>
          </a:p>
          <a:p>
            <a:r>
              <a:rPr lang="el-GR" sz="2400" dirty="0">
                <a:solidFill>
                  <a:schemeClr val="bg1"/>
                </a:solidFill>
              </a:rPr>
              <a:t>	Γίνεται η προσευχή, δίνονται κάποιες οδηγίες και κατευθύνεστε στο εσωτερικό του κτιρίου. </a:t>
            </a:r>
          </a:p>
          <a:p>
            <a:r>
              <a:rPr lang="el-GR" sz="2400" u="sng" dirty="0">
                <a:solidFill>
                  <a:schemeClr val="bg1"/>
                </a:solidFill>
              </a:rPr>
              <a:t>Δεν επιτρέπετε να έχετε μαζί σας:  </a:t>
            </a:r>
            <a:r>
              <a:rPr lang="el-GR" sz="2400" b="1" dirty="0">
                <a:solidFill>
                  <a:srgbClr val="92D050"/>
                </a:solidFill>
              </a:rPr>
              <a:t>Βιβλία, τετράδια, σημειώσεις, διορθωτικό (</a:t>
            </a:r>
            <a:r>
              <a:rPr lang="el-GR" sz="2400" b="1" dirty="0" err="1">
                <a:solidFill>
                  <a:srgbClr val="92D050"/>
                </a:solidFill>
              </a:rPr>
              <a:t>blanco</a:t>
            </a:r>
            <a:r>
              <a:rPr lang="el-GR" sz="2400" b="1" dirty="0">
                <a:solidFill>
                  <a:srgbClr val="92D050"/>
                </a:solidFill>
              </a:rPr>
              <a:t>), κινητά τηλέφωνα, υπολογιστικές μηχανές, ηλεκτρονικά μέσα μετάδοσης πληροφοριών, ή επικοινωνίας, ή άλλα αντικείμενα</a:t>
            </a:r>
            <a:r>
              <a:rPr lang="el-GR" sz="2400" dirty="0">
                <a:solidFill>
                  <a:schemeClr val="bg1"/>
                </a:solidFill>
              </a:rPr>
              <a:t>. Ότι από αυτά έχετε μαζί σας τα παραδίδετε στη Γραμματεία του Εξεταστικού Κέντρου. Εάν ο επιτηρητής διαπιστώσει ότι έχετε κάτι από τα παραπάνω μαζί σας ανεξάρτητα αν τα χρησιμοποιήσατε είναι υποχρεωμένος να μην σας επιτρέψει να συμμετέχετε στις εξετάσεις. </a:t>
            </a:r>
          </a:p>
          <a:p>
            <a:r>
              <a:rPr lang="el-GR" sz="2400" b="1" dirty="0">
                <a:solidFill>
                  <a:srgbClr val="00B0F0"/>
                </a:solidFill>
              </a:rPr>
              <a:t>	Πρέπει να έχετε μαζί σας στυλό </a:t>
            </a:r>
            <a:r>
              <a:rPr lang="el-GR" sz="2400" b="1" dirty="0" err="1">
                <a:solidFill>
                  <a:srgbClr val="00B0F0"/>
                </a:solidFill>
              </a:rPr>
              <a:t>μπλέ</a:t>
            </a:r>
            <a:r>
              <a:rPr lang="el-GR" sz="2400" b="1" dirty="0">
                <a:solidFill>
                  <a:srgbClr val="00B0F0"/>
                </a:solidFill>
              </a:rPr>
              <a:t> ή μαύρο (δύο ιδίου χρώματος), γόμα, μολύβι, χάρακα, νερό ή χυμό και οπωσδήποτε την Αστυνομική ταυτότητα και το Δελτίο του εξεταζόμενου που σας έχει δώσει το σχολείο.  </a:t>
            </a:r>
          </a:p>
          <a:p>
            <a:endParaRPr lang="el-GR" sz="1900" dirty="0">
              <a:solidFill>
                <a:schemeClr val="bg1"/>
              </a:solidFill>
            </a:endParaRPr>
          </a:p>
        </p:txBody>
      </p:sp>
    </p:spTree>
    <p:extLst>
      <p:ext uri="{BB962C8B-B14F-4D97-AF65-F5344CB8AC3E}">
        <p14:creationId xmlns:p14="http://schemas.microsoft.com/office/powerpoint/2010/main" val="344670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25254" y="95534"/>
            <a:ext cx="10174405" cy="873457"/>
          </a:xfrm>
        </p:spPr>
        <p:txBody>
          <a:bodyPr rtlCol="0" anchor="ctr" anchorCtr="0">
            <a:normAutofit/>
          </a:bodyPr>
          <a:lstStyle/>
          <a:p>
            <a:r>
              <a:rPr lang="el-GR" sz="4400" b="1" dirty="0">
                <a:solidFill>
                  <a:schemeClr val="bg1"/>
                </a:solidFill>
                <a:effectLst>
                  <a:outerShdw blurRad="38100" dist="38100" dir="2700000" algn="tl">
                    <a:srgbClr val="000000">
                      <a:alpha val="43137"/>
                    </a:srgbClr>
                  </a:outerShdw>
                </a:effectLst>
              </a:rPr>
              <a:t>Γενικές οδηγίες</a:t>
            </a:r>
            <a:endParaRPr lang="el" sz="4400"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337481"/>
            <a:ext cx="11505063" cy="5227091"/>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1009205"/>
            <a:ext cx="11505063" cy="5986254"/>
          </a:xfrm>
          <a:prstGeom prst="rect">
            <a:avLst/>
          </a:prstGeom>
          <a:noFill/>
        </p:spPr>
        <p:txBody>
          <a:bodyPr wrap="square" rtlCol="0">
            <a:spAutoFit/>
          </a:bodyPr>
          <a:lstStyle/>
          <a:p>
            <a:pPr algn="just"/>
            <a:r>
              <a:rPr lang="el-GR" sz="2100" dirty="0">
                <a:solidFill>
                  <a:schemeClr val="bg1"/>
                </a:solidFill>
                <a:sym typeface="Symbol" panose="05050102010706020507" pitchFamily="18" charset="2"/>
              </a:rPr>
              <a:t>	</a:t>
            </a:r>
            <a:r>
              <a:rPr lang="el-GR" sz="2800" b="1" dirty="0">
                <a:solidFill>
                  <a:schemeClr val="bg1"/>
                </a:solidFill>
              </a:rPr>
              <a:t>Την ώρα της εξέτασης συγκεντρωθείτε στο γραπτό σας και πουθενά αλλού. </a:t>
            </a:r>
            <a:r>
              <a:rPr lang="el-GR" sz="2800" b="1" dirty="0">
                <a:solidFill>
                  <a:srgbClr val="00B050"/>
                </a:solidFill>
              </a:rPr>
              <a:t>Υποψήφιος που θα προσπαθήσει να αντιγράψει  από βιβλίο ή οποιουδήποτε είδους σημειώσεις ή από γραπτό δοκίμιο άλλου εξεταζόμενου, ή θορυβεί και δεν συμμορφώνεται με τις υποδείξεις των επιτηρητών επιχειρώντας να αντιγράψει ή εμποδίζοντας την εξέταση άλλων εξεταζόμενων ή δολιεύεται με οποιοδήποτε τρόπο την εξέτασή του, απομακρύνεται από την αίθουσα εξέτασης με αιτιολογημένη απόφαση της επιτροπής του Εξεταστικού Κέντρου και το γραπτό δοκίμιο βαθμολογείται από την επιτροπή του Εξεταστικού Κέντρου με τον κατώτερο βαθμό μηδέν (0).</a:t>
            </a:r>
          </a:p>
          <a:p>
            <a:pPr algn="just"/>
            <a:r>
              <a:rPr lang="el-GR" sz="2800" dirty="0">
                <a:solidFill>
                  <a:schemeClr val="bg1"/>
                </a:solidFill>
              </a:rPr>
              <a:t>Κάθε υποψήφιος θα παραλάβει μόνο ένα τετράδιο και για το λόγο αυτό πρέπει να υπάρχει ορθή διαχείριση των 16 σελίδων που περιέχει.</a:t>
            </a:r>
          </a:p>
          <a:p>
            <a:endParaRPr lang="el-GR" sz="1900" dirty="0">
              <a:solidFill>
                <a:schemeClr val="bg1"/>
              </a:solidFill>
            </a:endParaRPr>
          </a:p>
        </p:txBody>
      </p:sp>
    </p:spTree>
    <p:extLst>
      <p:ext uri="{BB962C8B-B14F-4D97-AF65-F5344CB8AC3E}">
        <p14:creationId xmlns:p14="http://schemas.microsoft.com/office/powerpoint/2010/main" val="420392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3898" y="95534"/>
            <a:ext cx="10385761" cy="873457"/>
          </a:xfrm>
        </p:spPr>
        <p:txBody>
          <a:bodyPr rtlCol="0" anchor="ctr" anchorCtr="0">
            <a:normAutofit/>
          </a:bodyPr>
          <a:lstStyle/>
          <a:p>
            <a:r>
              <a:rPr lang="el-GR" b="1" u="sng" dirty="0">
                <a:solidFill>
                  <a:schemeClr val="bg1"/>
                </a:solidFill>
                <a:effectLst>
                  <a:outerShdw blurRad="38100" dist="38100" dir="2700000" algn="tl">
                    <a:srgbClr val="000000">
                      <a:alpha val="43137"/>
                    </a:srgbClr>
                  </a:outerShdw>
                </a:effectLst>
              </a:rPr>
              <a:t>ΜΕΤΑ ΤΗ ΔΙΑΝΟΜΗ ΤΩΝ ΤΕΤΡΑΔΙΩΝ:</a:t>
            </a:r>
            <a:endParaRPr lang="el-GR" u="sng"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043522"/>
            <a:ext cx="11505063" cy="5077385"/>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1043522"/>
            <a:ext cx="11505063" cy="5555367"/>
          </a:xfrm>
          <a:prstGeom prst="rect">
            <a:avLst/>
          </a:prstGeom>
          <a:noFill/>
        </p:spPr>
        <p:txBody>
          <a:bodyPr wrap="square" rtlCol="0">
            <a:spAutoFit/>
          </a:bodyPr>
          <a:lstStyle/>
          <a:p>
            <a:r>
              <a:rPr lang="el-GR" sz="2100" dirty="0">
                <a:solidFill>
                  <a:schemeClr val="bg1"/>
                </a:solidFill>
                <a:sym typeface="Symbol" panose="05050102010706020507" pitchFamily="18" charset="2"/>
              </a:rPr>
              <a:t>	</a:t>
            </a:r>
            <a:r>
              <a:rPr lang="el-GR" sz="2400" dirty="0">
                <a:solidFill>
                  <a:schemeClr val="bg1"/>
                </a:solidFill>
              </a:rPr>
              <a:t>Ελέγξτε  αν τα τετράδια είναι εσωτερικά καθαρά, δεν έχουν τσαλακωμένα φύλλα και αν έχουν τον ίδιο αριθμό φύλλων με αυτόν που αναγράφεται στο εξώφυλλο του τετραδίου.</a:t>
            </a:r>
          </a:p>
          <a:p>
            <a:r>
              <a:rPr lang="el-GR" sz="2400" dirty="0">
                <a:solidFill>
                  <a:schemeClr val="bg1"/>
                </a:solidFill>
              </a:rPr>
              <a:t>	Οι επιτηρητές επικολλούν τα αυτοκόλλητα.</a:t>
            </a:r>
          </a:p>
          <a:p>
            <a:pPr lvl="0"/>
            <a:r>
              <a:rPr lang="el-GR" sz="2400" dirty="0">
                <a:solidFill>
                  <a:schemeClr val="bg1"/>
                </a:solidFill>
              </a:rPr>
              <a:t>	Συμπληρώνεται τα ατομικά σας στοιχεία σύμφωνα με τις οδηγίες των επιτηρητών στο εσώφυλλο του τετραδίου.</a:t>
            </a:r>
          </a:p>
          <a:p>
            <a:pPr lvl="0"/>
            <a:r>
              <a:rPr lang="el-GR" sz="2400" dirty="0">
                <a:solidFill>
                  <a:schemeClr val="bg1"/>
                </a:solidFill>
              </a:rPr>
              <a:t>	Συμπληρώνετε το εξεταζόμενο μάθημα σύμφωνα με τις οδηγίες των επιτηρητών στο εξώφυλλο του τετραδίου.</a:t>
            </a:r>
          </a:p>
          <a:p>
            <a:pPr lvl="0"/>
            <a:r>
              <a:rPr lang="el-GR" sz="2400" dirty="0">
                <a:solidFill>
                  <a:schemeClr val="bg1"/>
                </a:solidFill>
              </a:rPr>
              <a:t>	Περιμένετε τους επιτηρητές να ελέγξουν ότι γράψατε σωστά τα στοιχεία σας, κάνοντας αντιπαραβολή, των στοιχείων που γράψατε, με αυτά του δελτίου </a:t>
            </a:r>
            <a:r>
              <a:rPr lang="el-GR" sz="2400" dirty="0" err="1">
                <a:solidFill>
                  <a:schemeClr val="bg1"/>
                </a:solidFill>
              </a:rPr>
              <a:t>εξεταζομένου</a:t>
            </a:r>
            <a:r>
              <a:rPr lang="el-GR" sz="2400" dirty="0">
                <a:solidFill>
                  <a:schemeClr val="bg1"/>
                </a:solidFill>
              </a:rPr>
              <a:t>. 	</a:t>
            </a:r>
          </a:p>
          <a:p>
            <a:pPr lvl="0"/>
            <a:r>
              <a:rPr lang="el-GR" sz="2400" dirty="0">
                <a:solidFill>
                  <a:schemeClr val="bg1"/>
                </a:solidFill>
              </a:rPr>
              <a:t>	Οι εξεταζόμενοι δεν γράφουν τίποτα άλλο στο τετράδιό τους (τύπους, σκιτσάκια, ζωγραφιές </a:t>
            </a:r>
            <a:r>
              <a:rPr lang="el-GR" sz="2400" dirty="0" err="1">
                <a:solidFill>
                  <a:schemeClr val="bg1"/>
                </a:solidFill>
              </a:rPr>
              <a:t>κλπ</a:t>
            </a:r>
            <a:r>
              <a:rPr lang="el-GR" sz="2400" dirty="0">
                <a:solidFill>
                  <a:schemeClr val="bg1"/>
                </a:solidFill>
              </a:rPr>
              <a:t>), το κλείνουν και περιμένουν με απόλυτη ηρεμία τα θέματα.</a:t>
            </a:r>
          </a:p>
          <a:p>
            <a:endParaRPr lang="el-GR" sz="1900" dirty="0">
              <a:solidFill>
                <a:schemeClr val="bg1"/>
              </a:solidFill>
            </a:endParaRPr>
          </a:p>
        </p:txBody>
      </p:sp>
    </p:spTree>
    <p:extLst>
      <p:ext uri="{BB962C8B-B14F-4D97-AF65-F5344CB8AC3E}">
        <p14:creationId xmlns:p14="http://schemas.microsoft.com/office/powerpoint/2010/main" val="157085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3898" y="95534"/>
            <a:ext cx="10385761" cy="873457"/>
          </a:xfrm>
        </p:spPr>
        <p:txBody>
          <a:bodyPr rtlCol="0" anchor="ctr" anchorCtr="0">
            <a:normAutofit/>
          </a:bodyPr>
          <a:lstStyle/>
          <a:p>
            <a:r>
              <a:rPr lang="el-GR" b="1" u="sng" dirty="0">
                <a:solidFill>
                  <a:schemeClr val="bg1"/>
                </a:solidFill>
                <a:effectLst>
                  <a:outerShdw blurRad="38100" dist="38100" dir="2700000" algn="tl">
                    <a:srgbClr val="000000">
                      <a:alpha val="43137"/>
                    </a:srgbClr>
                  </a:outerShdw>
                </a:effectLst>
              </a:rPr>
              <a:t>ΜΕΤΑ ΤΗ ΔΙΑΝΟΜΗ ΤΩΝ ΘΕΜΑΤΩΝ:</a:t>
            </a:r>
            <a:endParaRPr lang="el-GR" u="sng"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043522"/>
            <a:ext cx="11505063" cy="5077385"/>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1043522"/>
            <a:ext cx="11505063" cy="5186035"/>
          </a:xfrm>
          <a:prstGeom prst="rect">
            <a:avLst/>
          </a:prstGeom>
          <a:noFill/>
        </p:spPr>
        <p:txBody>
          <a:bodyPr wrap="square" rtlCol="0">
            <a:spAutoFit/>
          </a:bodyPr>
          <a:lstStyle/>
          <a:p>
            <a:pPr lvl="0"/>
            <a:r>
              <a:rPr lang="el-GR" sz="2400" dirty="0">
                <a:solidFill>
                  <a:schemeClr val="bg1"/>
                </a:solidFill>
              </a:rPr>
              <a:t>- </a:t>
            </a:r>
            <a:r>
              <a:rPr lang="el-GR" sz="2400" b="1" dirty="0">
                <a:solidFill>
                  <a:srgbClr val="0070C0"/>
                </a:solidFill>
              </a:rPr>
              <a:t>Ελέγξτε</a:t>
            </a:r>
            <a:r>
              <a:rPr lang="el-GR" sz="2400" dirty="0">
                <a:solidFill>
                  <a:schemeClr val="bg1"/>
                </a:solidFill>
              </a:rPr>
              <a:t> αν έχετε πάρει όλες τις σελίδες που πρέπει να είναι διαφορετικές μεταξύ τους.</a:t>
            </a:r>
          </a:p>
          <a:p>
            <a:pPr lvl="0"/>
            <a:r>
              <a:rPr lang="el-GR" sz="2400" dirty="0">
                <a:solidFill>
                  <a:schemeClr val="bg1"/>
                </a:solidFill>
              </a:rPr>
              <a:t>- </a:t>
            </a:r>
            <a:r>
              <a:rPr lang="el-GR" sz="2400" b="1" dirty="0">
                <a:solidFill>
                  <a:srgbClr val="0070C0"/>
                </a:solidFill>
              </a:rPr>
              <a:t>Ελέγξτε</a:t>
            </a:r>
            <a:r>
              <a:rPr lang="el-GR" sz="2400" dirty="0">
                <a:solidFill>
                  <a:schemeClr val="bg1"/>
                </a:solidFill>
              </a:rPr>
              <a:t> αν είναι όλες οι σελίδες ευανάγνωστες.</a:t>
            </a:r>
          </a:p>
          <a:p>
            <a:pPr lvl="0"/>
            <a:r>
              <a:rPr lang="el-GR" sz="2400" dirty="0">
                <a:solidFill>
                  <a:schemeClr val="bg1"/>
                </a:solidFill>
              </a:rPr>
              <a:t>-</a:t>
            </a:r>
            <a:r>
              <a:rPr lang="el-GR" sz="2400" b="1" dirty="0">
                <a:solidFill>
                  <a:srgbClr val="0070C0"/>
                </a:solidFill>
              </a:rPr>
              <a:t>Διαβάστε</a:t>
            </a:r>
            <a:r>
              <a:rPr lang="el-GR" sz="2400" dirty="0">
                <a:solidFill>
                  <a:schemeClr val="bg1"/>
                </a:solidFill>
              </a:rPr>
              <a:t> προσεκτικά τις οδηγίες (τελευταία σελίδα).</a:t>
            </a:r>
          </a:p>
          <a:p>
            <a:pPr lvl="0"/>
            <a:r>
              <a:rPr lang="el-GR" sz="2400" dirty="0">
                <a:solidFill>
                  <a:schemeClr val="bg1"/>
                </a:solidFill>
              </a:rPr>
              <a:t>-</a:t>
            </a:r>
            <a:r>
              <a:rPr lang="el-GR" sz="2400" dirty="0">
                <a:solidFill>
                  <a:srgbClr val="0070C0"/>
                </a:solidFill>
              </a:rPr>
              <a:t>Μην γράφετε πράγματα άσχετα </a:t>
            </a:r>
            <a:r>
              <a:rPr lang="el-GR" sz="2400" dirty="0">
                <a:solidFill>
                  <a:schemeClr val="bg1"/>
                </a:solidFill>
              </a:rPr>
              <a:t>με το εξεταζόμενο αντικείμενο.</a:t>
            </a:r>
          </a:p>
          <a:p>
            <a:pPr lvl="0"/>
            <a:r>
              <a:rPr lang="el-GR" sz="2400" dirty="0">
                <a:solidFill>
                  <a:schemeClr val="bg1"/>
                </a:solidFill>
              </a:rPr>
              <a:t>-</a:t>
            </a:r>
            <a:r>
              <a:rPr lang="el-GR" sz="2400" dirty="0">
                <a:solidFill>
                  <a:srgbClr val="0070C0"/>
                </a:solidFill>
              </a:rPr>
              <a:t>Στην 1η σελίδα του τετραδίου </a:t>
            </a:r>
            <a:r>
              <a:rPr lang="el-GR" sz="2400" dirty="0">
                <a:solidFill>
                  <a:schemeClr val="bg1"/>
                </a:solidFill>
              </a:rPr>
              <a:t>στο επάνω μέρος θα γράψετε το εξεταζόμενο μάθημα και την ημερομηνία όπως αυτά αναγράφονται στο πάνω μέρος της 1ης σελίδας των θεμάτων. </a:t>
            </a:r>
            <a:r>
              <a:rPr lang="el-GR" sz="2400" b="1" dirty="0">
                <a:solidFill>
                  <a:srgbClr val="0070C0"/>
                </a:solidFill>
                <a:effectLst>
                  <a:outerShdw blurRad="38100" dist="38100" dir="2700000" algn="tl">
                    <a:srgbClr val="000000">
                      <a:alpha val="43137"/>
                    </a:srgbClr>
                  </a:outerShdw>
                </a:effectLst>
              </a:rPr>
              <a:t>ΠΡΟΣΟΧΗ! ΔΕΝ ΓΡΑΦΕΤΕ ΠΟΥΘΕΝΑ ΜΕΣΑ ΣΤΟ ΤΕΤΡΑΔΙΟ ΤΟ ΟΝΟΜΑΤΕΠΩΝΥΜΟ ΣΑΣ</a:t>
            </a:r>
            <a:r>
              <a:rPr lang="el-GR" sz="2400" b="1" dirty="0">
                <a:solidFill>
                  <a:schemeClr val="bg1"/>
                </a:solidFill>
              </a:rPr>
              <a:t>.</a:t>
            </a:r>
            <a:endParaRPr lang="el-GR" sz="2400" dirty="0">
              <a:solidFill>
                <a:schemeClr val="bg1"/>
              </a:solidFill>
            </a:endParaRPr>
          </a:p>
          <a:p>
            <a:pPr lvl="0"/>
            <a:r>
              <a:rPr lang="el-GR" sz="2400" dirty="0">
                <a:solidFill>
                  <a:schemeClr val="bg1"/>
                </a:solidFill>
              </a:rPr>
              <a:t>-</a:t>
            </a:r>
            <a:r>
              <a:rPr lang="el-GR" sz="2400" b="1" dirty="0">
                <a:solidFill>
                  <a:srgbClr val="0070C0"/>
                </a:solidFill>
                <a:effectLst>
                  <a:outerShdw blurRad="38100" dist="38100" dir="2700000" algn="tl">
                    <a:srgbClr val="000000">
                      <a:alpha val="43137"/>
                    </a:srgbClr>
                  </a:outerShdw>
                </a:effectLst>
              </a:rPr>
              <a:t>Γράψτε την ένδειξη ΠΡΟΧΕΙΡΟ </a:t>
            </a:r>
            <a:r>
              <a:rPr lang="el-GR" sz="2400" dirty="0">
                <a:solidFill>
                  <a:schemeClr val="bg1"/>
                </a:solidFill>
              </a:rPr>
              <a:t>σε όσες σελίδες χρησιμοποιήσετε, οι οποίες δεν βαθμολογούνται σε καμία περίπτωση.</a:t>
            </a:r>
          </a:p>
          <a:p>
            <a:pPr lvl="0"/>
            <a:r>
              <a:rPr lang="el-GR" sz="2400" dirty="0">
                <a:solidFill>
                  <a:schemeClr val="bg1"/>
                </a:solidFill>
              </a:rPr>
              <a:t>-Οι επιτηρητές γράφουν στον πίνακα τις ώρες έναρξης, δυνατής αποχώρησης και λήξης.</a:t>
            </a:r>
          </a:p>
          <a:p>
            <a:endParaRPr lang="el-GR" sz="1900" dirty="0">
              <a:solidFill>
                <a:schemeClr val="bg1"/>
              </a:solidFill>
            </a:endParaRPr>
          </a:p>
        </p:txBody>
      </p:sp>
    </p:spTree>
    <p:extLst>
      <p:ext uri="{BB962C8B-B14F-4D97-AF65-F5344CB8AC3E}">
        <p14:creationId xmlns:p14="http://schemas.microsoft.com/office/powerpoint/2010/main" val="3453989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13898" y="95534"/>
            <a:ext cx="10385761" cy="873457"/>
          </a:xfrm>
        </p:spPr>
        <p:txBody>
          <a:bodyPr rtlCol="0" anchor="ctr" anchorCtr="0">
            <a:normAutofit/>
          </a:bodyPr>
          <a:lstStyle/>
          <a:p>
            <a:r>
              <a:rPr lang="el-GR" b="1" u="sng" dirty="0">
                <a:solidFill>
                  <a:schemeClr val="bg1"/>
                </a:solidFill>
                <a:effectLst>
                  <a:outerShdw blurRad="38100" dist="38100" dir="2700000" algn="tl">
                    <a:srgbClr val="000000">
                      <a:alpha val="43137"/>
                    </a:srgbClr>
                  </a:outerShdw>
                </a:effectLst>
              </a:rPr>
              <a:t>ΠΑΡΑΔΟΣΗ ΤΕΤΡΑΔΙΩΝ</a:t>
            </a:r>
            <a:endParaRPr lang="el-GR" u="sng"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043522"/>
            <a:ext cx="11505063" cy="5077385"/>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1043522"/>
            <a:ext cx="11505063" cy="5463034"/>
          </a:xfrm>
          <a:prstGeom prst="rect">
            <a:avLst/>
          </a:prstGeom>
          <a:noFill/>
        </p:spPr>
        <p:txBody>
          <a:bodyPr wrap="square" rtlCol="0">
            <a:spAutoFit/>
          </a:bodyPr>
          <a:lstStyle/>
          <a:p>
            <a:pPr lvl="0"/>
            <a:r>
              <a:rPr lang="el-GR" sz="2200" dirty="0">
                <a:solidFill>
                  <a:schemeClr val="bg1"/>
                </a:solidFill>
              </a:rPr>
              <a:t>	Οι εξεταζόμενοι παραδίδουν το τετράδιό τους στους επιτηρητές μετά τη λήξη του δυνατού χρόνου αποχώρησης ή με τη λήξη του χρόνου εξέτασης. </a:t>
            </a:r>
          </a:p>
          <a:p>
            <a:pPr lvl="0"/>
            <a:endParaRPr lang="el-GR" sz="2200" dirty="0">
              <a:solidFill>
                <a:schemeClr val="bg1"/>
              </a:solidFill>
            </a:endParaRPr>
          </a:p>
          <a:p>
            <a:pPr lvl="0"/>
            <a:r>
              <a:rPr lang="el-GR" sz="2200" dirty="0">
                <a:solidFill>
                  <a:schemeClr val="bg1"/>
                </a:solidFill>
              </a:rPr>
              <a:t>	Οι επιτηρητές παρουσία του εξεταζόμενου καλύπτουν με το αδιαφανές αυτοκόλλητο τα στοιχεία του υποψηφίου.</a:t>
            </a:r>
          </a:p>
          <a:p>
            <a:r>
              <a:rPr lang="el-GR" sz="2200" dirty="0">
                <a:solidFill>
                  <a:schemeClr val="bg1"/>
                </a:solidFill>
              </a:rPr>
              <a:t> </a:t>
            </a:r>
          </a:p>
          <a:p>
            <a:r>
              <a:rPr lang="el-GR" sz="2200" dirty="0">
                <a:solidFill>
                  <a:schemeClr val="bg1"/>
                </a:solidFill>
              </a:rPr>
              <a:t>	</a:t>
            </a:r>
            <a:r>
              <a:rPr lang="el-GR" sz="2200" b="1" dirty="0">
                <a:solidFill>
                  <a:schemeClr val="accent1">
                    <a:lumMod val="75000"/>
                  </a:schemeClr>
                </a:solidFill>
                <a:highlight>
                  <a:srgbClr val="FFFF00"/>
                </a:highlight>
              </a:rPr>
              <a:t>Αγαπητοί μαθητές</a:t>
            </a:r>
            <a:r>
              <a:rPr lang="el-GR" sz="2200" dirty="0">
                <a:solidFill>
                  <a:schemeClr val="bg1"/>
                </a:solidFill>
                <a:highlight>
                  <a:srgbClr val="FFFF00"/>
                </a:highlight>
              </a:rPr>
              <a:t>	</a:t>
            </a:r>
          </a:p>
          <a:p>
            <a:r>
              <a:rPr lang="el-GR" sz="2200" dirty="0">
                <a:solidFill>
                  <a:schemeClr val="accent1">
                    <a:lumMod val="75000"/>
                  </a:schemeClr>
                </a:solidFill>
                <a:highlight>
                  <a:srgbClr val="FFFF00"/>
                </a:highlight>
              </a:rPr>
              <a:t>Η ζωή δεν αρχίζει ούτε τελειώνει με την είσοδο στο Πανεπιστήμιο ! Οι εξετάσεις αυτές αποτελούν μια μάχη σημαντική μεν αλλά όχι και την τελευταία! Είναι μόνο μια πρώτη ευκαιρία. </a:t>
            </a:r>
          </a:p>
          <a:p>
            <a:r>
              <a:rPr lang="el-GR" sz="2200" dirty="0">
                <a:solidFill>
                  <a:schemeClr val="accent1">
                    <a:lumMod val="75000"/>
                  </a:schemeClr>
                </a:solidFill>
                <a:highlight>
                  <a:srgbClr val="FFFF00"/>
                </a:highlight>
              </a:rPr>
              <a:t>Τίποτα περισσότερο και τίποτα λιγότερο ! Να έχετε εμπιστοσύνη στον εαυτό σας! </a:t>
            </a:r>
          </a:p>
          <a:p>
            <a:r>
              <a:rPr lang="el-GR" sz="2200" dirty="0">
                <a:solidFill>
                  <a:schemeClr val="accent1">
                    <a:lumMod val="75000"/>
                  </a:schemeClr>
                </a:solidFill>
                <a:highlight>
                  <a:srgbClr val="FFFF00"/>
                </a:highlight>
              </a:rPr>
              <a:t>Εσείς διαμορφώνετε το κυρίαρχο ποσοστό της επιτυχίας σας!!!                 </a:t>
            </a:r>
          </a:p>
          <a:p>
            <a:pPr algn="ctr"/>
            <a:r>
              <a:rPr lang="el-GR" sz="2200" b="1" dirty="0">
                <a:solidFill>
                  <a:schemeClr val="accent1">
                    <a:lumMod val="75000"/>
                  </a:schemeClr>
                </a:solidFill>
                <a:effectLst>
                  <a:outerShdw blurRad="38100" dist="38100" dir="2700000" algn="tl">
                    <a:srgbClr val="000000">
                      <a:alpha val="43137"/>
                    </a:srgbClr>
                  </a:outerShdw>
                </a:effectLst>
                <a:highlight>
                  <a:srgbClr val="00FFFF"/>
                </a:highlight>
              </a:rPr>
              <a:t>Έχετε τις πιο εγκάρδιες ευχές από εμένα και τους καθηγητές σας!</a:t>
            </a:r>
            <a:br>
              <a:rPr lang="el-GR" sz="2200" b="1" dirty="0">
                <a:solidFill>
                  <a:schemeClr val="accent1">
                    <a:lumMod val="75000"/>
                  </a:schemeClr>
                </a:solidFill>
                <a:effectLst>
                  <a:outerShdw blurRad="38100" dist="38100" dir="2700000" algn="tl">
                    <a:srgbClr val="000000">
                      <a:alpha val="43137"/>
                    </a:srgbClr>
                  </a:outerShdw>
                </a:effectLst>
                <a:highlight>
                  <a:srgbClr val="00FFFF"/>
                </a:highlight>
              </a:rPr>
            </a:br>
            <a:endParaRPr lang="el-GR" sz="2200" b="1" dirty="0">
              <a:solidFill>
                <a:schemeClr val="accent1">
                  <a:lumMod val="75000"/>
                </a:schemeClr>
              </a:solidFill>
              <a:effectLst>
                <a:outerShdw blurRad="38100" dist="38100" dir="2700000" algn="tl">
                  <a:srgbClr val="000000">
                    <a:alpha val="43137"/>
                  </a:srgbClr>
                </a:outerShdw>
              </a:effectLst>
              <a:highlight>
                <a:srgbClr val="00FFFF"/>
              </a:highlight>
            </a:endParaRPr>
          </a:p>
          <a:p>
            <a:pPr algn="ctr"/>
            <a:r>
              <a:rPr lang="el-GR" sz="2200" b="1" dirty="0">
                <a:solidFill>
                  <a:schemeClr val="accent1">
                    <a:lumMod val="75000"/>
                  </a:schemeClr>
                </a:solidFill>
                <a:effectLst>
                  <a:outerShdw blurRad="38100" dist="38100" dir="2700000" algn="tl">
                    <a:srgbClr val="000000">
                      <a:alpha val="43137"/>
                    </a:srgbClr>
                  </a:outerShdw>
                </a:effectLst>
                <a:highlight>
                  <a:srgbClr val="00FFFF"/>
                </a:highlight>
              </a:rPr>
              <a:t>Κουράγιο – Ψυχραιμία – Αυτοσυγκέντρωση</a:t>
            </a:r>
          </a:p>
          <a:p>
            <a:endParaRPr lang="el-GR" sz="1900" dirty="0">
              <a:solidFill>
                <a:schemeClr val="bg1"/>
              </a:solidFill>
            </a:endParaRPr>
          </a:p>
        </p:txBody>
      </p:sp>
    </p:spTree>
    <p:extLst>
      <p:ext uri="{BB962C8B-B14F-4D97-AF65-F5344CB8AC3E}">
        <p14:creationId xmlns:p14="http://schemas.microsoft.com/office/powerpoint/2010/main" val="233786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C190E-2DE7-4705-821A-1E7A16C6D9D5}"/>
              </a:ext>
            </a:extLst>
          </p:cNvPr>
          <p:cNvSpPr>
            <a:spLocks noGrp="1"/>
          </p:cNvSpPr>
          <p:nvPr>
            <p:ph type="title"/>
          </p:nvPr>
        </p:nvSpPr>
        <p:spPr>
          <a:xfrm>
            <a:off x="521207" y="448056"/>
            <a:ext cx="11206505" cy="640080"/>
          </a:xfrm>
          <a:solidFill>
            <a:srgbClr val="FF9B45"/>
          </a:solidFill>
        </p:spPr>
        <p:txBody>
          <a:bodyPr>
            <a:normAutofit/>
          </a:bodyPr>
          <a:lstStyle/>
          <a:p>
            <a:r>
              <a:rPr lang="el-GR" sz="3200" b="1" dirty="0">
                <a:solidFill>
                  <a:schemeClr val="bg1"/>
                </a:solidFill>
                <a:effectLst>
                  <a:outerShdw blurRad="38100" dist="38100" dir="2700000" algn="tl">
                    <a:srgbClr val="000000">
                      <a:alpha val="43137"/>
                    </a:srgbClr>
                  </a:outerShdw>
                </a:effectLst>
              </a:rPr>
              <a:t>Πανελλαδικές εξετάσεις ΕΠΑ.Λ. 2020</a:t>
            </a:r>
          </a:p>
        </p:txBody>
      </p:sp>
      <p:sp>
        <p:nvSpPr>
          <p:cNvPr id="3" name="Θέση περιεχομένου 2">
            <a:extLst>
              <a:ext uri="{FF2B5EF4-FFF2-40B4-BE49-F238E27FC236}">
                <a16:creationId xmlns:a16="http://schemas.microsoft.com/office/drawing/2014/main" id="{3F936E4B-4672-45BC-97CA-8EC46FEF5C7A}"/>
              </a:ext>
            </a:extLst>
          </p:cNvPr>
          <p:cNvSpPr>
            <a:spLocks noGrp="1"/>
          </p:cNvSpPr>
          <p:nvPr>
            <p:ph sz="quarter" idx="10"/>
          </p:nvPr>
        </p:nvSpPr>
        <p:spPr>
          <a:xfrm>
            <a:off x="539495" y="1435608"/>
            <a:ext cx="11507193" cy="5273536"/>
          </a:xfrm>
        </p:spPr>
        <p:txBody>
          <a:bodyPr>
            <a:normAutofit fontScale="77500" lnSpcReduction="20000"/>
          </a:bodyPr>
          <a:lstStyle/>
          <a:p>
            <a:r>
              <a:rPr lang="el-GR" sz="2800" b="1" u="sng" dirty="0">
                <a:effectLst>
                  <a:outerShdw blurRad="38100" dist="38100" dir="2700000" algn="tl">
                    <a:srgbClr val="000000">
                      <a:alpha val="43137"/>
                    </a:srgbClr>
                  </a:outerShdw>
                </a:effectLst>
              </a:rPr>
              <a:t>Το Πρόγραμμα ΕΙΔΙΚΩΝ ΜΑΘΗΜΑΤΩΝ &amp; ΜΟΥΣΙΚΩΝ ΜΑΘΗΜΑΤΩΝ</a:t>
            </a:r>
          </a:p>
          <a:p>
            <a:r>
              <a:rPr lang="el-GR" sz="2800" b="1" dirty="0"/>
              <a:t>ΤΕΤΑΡΤΗ 1/7/2020:    </a:t>
            </a:r>
            <a:r>
              <a:rPr lang="el-GR" sz="2800" dirty="0"/>
              <a:t>ΑΓΓΛΙΚΑ 10:00 π.μ. (στις αίθουσες εξέτασης : 09:30 π.μ.)</a:t>
            </a:r>
            <a:r>
              <a:rPr lang="el-GR" dirty="0"/>
              <a:t>                                                         </a:t>
            </a:r>
            <a:r>
              <a:rPr lang="el-GR" sz="1900" b="1" u="sng" dirty="0">
                <a:solidFill>
                  <a:schemeClr val="accent2">
                    <a:lumMod val="75000"/>
                  </a:schemeClr>
                </a:solidFill>
              </a:rPr>
              <a:t>(4ο ΓΕΝΙΚΟ ΛΥΚΕΙΟ ΛΑΜΙΑΣ)</a:t>
            </a:r>
          </a:p>
          <a:p>
            <a:r>
              <a:rPr lang="el-GR" sz="2800" b="1" dirty="0"/>
              <a:t>ΤΡΙΤΗ 7/7/2020:         </a:t>
            </a:r>
            <a:r>
              <a:rPr lang="el-GR" sz="2800" dirty="0"/>
              <a:t>ΓΑΛΛΙΚΑ 8:30 π.μ. (στις αίθουσες εξέτασης : 08:00 π.μ.)</a:t>
            </a:r>
          </a:p>
          <a:p>
            <a:r>
              <a:rPr lang="el-GR" sz="2800" b="1" dirty="0"/>
              <a:t>ΠΕΜΠΤΗ 9/7/2020:    </a:t>
            </a:r>
            <a:r>
              <a:rPr lang="el-GR" sz="2800" dirty="0"/>
              <a:t>ΑΡΜΟΝΙΑ 8:30 </a:t>
            </a:r>
            <a:r>
              <a:rPr lang="el-GR" sz="2800" dirty="0" err="1"/>
              <a:t>π.μ</a:t>
            </a:r>
            <a:r>
              <a:rPr lang="el-GR" sz="2800" dirty="0"/>
              <a:t> </a:t>
            </a:r>
          </a:p>
          <a:p>
            <a:r>
              <a:rPr lang="el-GR" sz="2800" b="1" dirty="0"/>
              <a:t>ΠΑΡΑΣΚΕΥΗ 10/7/2020: </a:t>
            </a:r>
            <a:r>
              <a:rPr lang="el-GR" sz="2800" dirty="0"/>
              <a:t>ΕΛΕΓΧΟΣ ΜΟΥΣΙΚΩΝ ΑΚΟΥΣΤΙΚΩΝ ΙΚΑΝΟΤΗΤΩΝ 17:30 μ.μ. </a:t>
            </a:r>
          </a:p>
          <a:p>
            <a:r>
              <a:rPr lang="el-GR" sz="2800" b="1" dirty="0"/>
              <a:t>ΣΑΒΒΑΤΟ 11/7/2020:  </a:t>
            </a:r>
            <a:r>
              <a:rPr lang="el-GR" sz="2800" dirty="0"/>
              <a:t>ΜΟΥΣΙΚΗ ΑΝΤΙΛΗΨΗ ΚΑΙ ΓΝΩΣΗ 17:30 μ.μ. </a:t>
            </a:r>
            <a:r>
              <a:rPr lang="en-US" sz="2800" dirty="0"/>
              <a:t>                          </a:t>
            </a:r>
            <a:r>
              <a:rPr lang="el-GR" sz="2800" b="1" dirty="0"/>
              <a:t>ΔΕΥΤΕΡΑ 13/7/2020</a:t>
            </a:r>
            <a:r>
              <a:rPr lang="el-GR" sz="2800" b="1"/>
              <a:t>:   </a:t>
            </a:r>
            <a:r>
              <a:rPr lang="el-GR" sz="2800"/>
              <a:t>ΜΟΥΣΙΚΗ </a:t>
            </a:r>
            <a:r>
              <a:rPr lang="el-GR" sz="2800" dirty="0"/>
              <a:t>ΕΚΤΕΛΕΣΗ ΚΑΙ ΕΡΜΗΝΕΙΑ 8:30 </a:t>
            </a:r>
            <a:r>
              <a:rPr lang="el-GR" sz="2800" dirty="0" err="1"/>
              <a:t>π.μ</a:t>
            </a:r>
            <a:r>
              <a:rPr lang="el-GR" sz="2800" dirty="0"/>
              <a:t>   </a:t>
            </a:r>
          </a:p>
          <a:p>
            <a:endParaRPr lang="el-GR" sz="2800" dirty="0"/>
          </a:p>
          <a:p>
            <a:pPr>
              <a:lnSpc>
                <a:spcPct val="120000"/>
              </a:lnSpc>
            </a:pPr>
            <a:endParaRPr lang="el-GR" sz="2800" dirty="0"/>
          </a:p>
        </p:txBody>
      </p:sp>
    </p:spTree>
    <p:extLst>
      <p:ext uri="{BB962C8B-B14F-4D97-AF65-F5344CB8AC3E}">
        <p14:creationId xmlns:p14="http://schemas.microsoft.com/office/powerpoint/2010/main" val="145936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4C190E-2DE7-4705-821A-1E7A16C6D9D5}"/>
              </a:ext>
            </a:extLst>
          </p:cNvPr>
          <p:cNvSpPr>
            <a:spLocks noGrp="1"/>
          </p:cNvSpPr>
          <p:nvPr>
            <p:ph type="title"/>
          </p:nvPr>
        </p:nvSpPr>
        <p:spPr>
          <a:xfrm>
            <a:off x="521207" y="448056"/>
            <a:ext cx="11206505" cy="640080"/>
          </a:xfrm>
          <a:solidFill>
            <a:srgbClr val="FF9B45"/>
          </a:solidFill>
        </p:spPr>
        <p:txBody>
          <a:bodyPr>
            <a:normAutofit/>
          </a:bodyPr>
          <a:lstStyle/>
          <a:p>
            <a:r>
              <a:rPr lang="el-GR" sz="3200" b="1" dirty="0">
                <a:solidFill>
                  <a:schemeClr val="bg1"/>
                </a:solidFill>
                <a:effectLst>
                  <a:outerShdw blurRad="38100" dist="38100" dir="2700000" algn="tl">
                    <a:srgbClr val="000000">
                      <a:alpha val="43137"/>
                    </a:srgbClr>
                  </a:outerShdw>
                </a:effectLst>
              </a:rPr>
              <a:t>Πανελλαδικές εξετάσεις ΕΠΑ.Λ. 2020</a:t>
            </a:r>
          </a:p>
        </p:txBody>
      </p:sp>
      <p:sp>
        <p:nvSpPr>
          <p:cNvPr id="3" name="Θέση περιεχομένου 2">
            <a:extLst>
              <a:ext uri="{FF2B5EF4-FFF2-40B4-BE49-F238E27FC236}">
                <a16:creationId xmlns:a16="http://schemas.microsoft.com/office/drawing/2014/main" id="{3F936E4B-4672-45BC-97CA-8EC46FEF5C7A}"/>
              </a:ext>
            </a:extLst>
          </p:cNvPr>
          <p:cNvSpPr>
            <a:spLocks noGrp="1"/>
          </p:cNvSpPr>
          <p:nvPr>
            <p:ph sz="quarter" idx="10"/>
          </p:nvPr>
        </p:nvSpPr>
        <p:spPr>
          <a:xfrm>
            <a:off x="539495" y="1435608"/>
            <a:ext cx="11507193" cy="5273536"/>
          </a:xfrm>
        </p:spPr>
        <p:txBody>
          <a:bodyPr>
            <a:normAutofit/>
          </a:bodyPr>
          <a:lstStyle/>
          <a:p>
            <a:r>
              <a:rPr lang="el-GR" sz="2800" dirty="0"/>
              <a:t>Β) Ως </a:t>
            </a:r>
            <a:r>
              <a:rPr lang="el-GR" sz="2800" b="1" dirty="0"/>
              <a:t>προθεσμία διεξαγωγής Υγειονομικής Εξέτασης και Πρακτικής Δοκιμασίας</a:t>
            </a:r>
            <a:r>
              <a:rPr lang="el-GR" sz="2800" dirty="0"/>
              <a:t> των υποψηφίων (ΓΕΛ και ΕΠΑΛ) για εισαγωγή στα Τμήματα Επιστήμης Φυσικής Αγωγής και Αθλητισμού (</a:t>
            </a:r>
            <a:r>
              <a:rPr lang="el-GR" sz="2800" b="1" dirty="0">
                <a:hlinkClick r:id="rId2"/>
              </a:rPr>
              <a:t>ΤΕΦΑΑ</a:t>
            </a:r>
            <a:r>
              <a:rPr lang="el-GR" sz="2800" dirty="0"/>
              <a:t>) ακαδημαϊκού έτους 2020-21 ορίζεται το διάστημα </a:t>
            </a:r>
          </a:p>
          <a:p>
            <a:r>
              <a:rPr lang="el-GR" sz="2800" dirty="0"/>
              <a:t>από την </a:t>
            </a:r>
            <a:r>
              <a:rPr lang="el-GR" sz="2800" b="1" dirty="0"/>
              <a:t>Δευτέρα 29-6-2020 μέχρι και την Παρασκευή 10-7-2020.</a:t>
            </a:r>
          </a:p>
          <a:p>
            <a:endParaRPr lang="el-GR" sz="2800" dirty="0"/>
          </a:p>
          <a:p>
            <a:endParaRPr lang="el-GR" sz="2800" dirty="0"/>
          </a:p>
          <a:p>
            <a:pPr>
              <a:lnSpc>
                <a:spcPct val="120000"/>
              </a:lnSpc>
            </a:pPr>
            <a:endParaRPr lang="el-GR" sz="2800" dirty="0"/>
          </a:p>
        </p:txBody>
      </p:sp>
    </p:spTree>
    <p:extLst>
      <p:ext uri="{BB962C8B-B14F-4D97-AF65-F5344CB8AC3E}">
        <p14:creationId xmlns:p14="http://schemas.microsoft.com/office/powerpoint/2010/main" val="117286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97959" y="388148"/>
            <a:ext cx="10515600" cy="2387600"/>
          </a:xfrm>
        </p:spPr>
        <p:txBody>
          <a:bodyPr rtlCol="0" anchor="ctr" anchorCtr="0">
            <a:normAutofit/>
          </a:bodyPr>
          <a:lstStyle/>
          <a:p>
            <a:r>
              <a:rPr lang="el-GR" sz="4000" b="1" dirty="0">
                <a:solidFill>
                  <a:schemeClr val="bg1"/>
                </a:solidFill>
                <a:latin typeface="Arial Black" panose="020B0A04020102020204" pitchFamily="34" charset="0"/>
              </a:rPr>
              <a:t>ΤΕΛΕΥΤΑΙΕΣ ΟΔΗΓΙΕΣ ΠΡΟΣ ΤΟΥΣ ΜΑΘΗΤΕΣ ΜΑΣ!</a:t>
            </a:r>
            <a:br>
              <a:rPr lang="el-GR" dirty="0"/>
            </a:br>
            <a:endParaRPr lang="el" sz="4800" dirty="0">
              <a:solidFill>
                <a:schemeClr val="bg1"/>
              </a:solidFill>
            </a:endParaRPr>
          </a:p>
        </p:txBody>
      </p:sp>
      <p:sp>
        <p:nvSpPr>
          <p:cNvPr id="3" name="Υπότιτλος 2"/>
          <p:cNvSpPr>
            <a:spLocks noGrp="1"/>
          </p:cNvSpPr>
          <p:nvPr>
            <p:ph type="subTitle" idx="4294967295"/>
          </p:nvPr>
        </p:nvSpPr>
        <p:spPr>
          <a:xfrm>
            <a:off x="286603" y="1871330"/>
            <a:ext cx="11505063" cy="4598521"/>
          </a:xfrm>
        </p:spPr>
        <p:txBody>
          <a:bodyPr rtlCol="0">
            <a:noAutofit/>
          </a:bodyPr>
          <a:lstStyle/>
          <a:p>
            <a:r>
              <a:rPr lang="en-US" sz="1800" dirty="0">
                <a:solidFill>
                  <a:schemeClr val="bg1"/>
                </a:solidFill>
              </a:rPr>
              <a:t>	</a:t>
            </a:r>
            <a:r>
              <a:rPr lang="el-GR" sz="1800" dirty="0">
                <a:solidFill>
                  <a:schemeClr val="bg1"/>
                </a:solidFill>
                <a:effectLst>
                  <a:outerShdw blurRad="38100" dist="38100" dir="2700000" algn="tl">
                    <a:srgbClr val="000000">
                      <a:alpha val="43137"/>
                    </a:srgbClr>
                  </a:outerShdw>
                </a:effectLst>
              </a:rPr>
              <a:t>Τώρα που ολοκληρώσατε την προετοιμασία σας, έχοντας κουραστεί και έχοντας διαμορφώσει ο καθένας σας ένα τύπο υποψηφίου που προσδοκεί την επιτυχία, θα ήθελα να επιστήσω την προσοχή σας γύρω από κάποια βασικά σημεία.</a:t>
            </a:r>
            <a:br>
              <a:rPr lang="el-GR" sz="1800" dirty="0">
                <a:solidFill>
                  <a:schemeClr val="bg1"/>
                </a:solidFill>
                <a:effectLst>
                  <a:outerShdw blurRad="38100" dist="38100" dir="2700000" algn="tl">
                    <a:srgbClr val="000000">
                      <a:alpha val="43137"/>
                    </a:srgbClr>
                  </a:outerShdw>
                </a:effectLst>
              </a:rPr>
            </a:br>
            <a:r>
              <a:rPr lang="en-US" sz="1800" dirty="0">
                <a:solidFill>
                  <a:schemeClr val="bg1"/>
                </a:solidFill>
                <a:effectLst>
                  <a:outerShdw blurRad="38100" dist="38100" dir="2700000" algn="tl">
                    <a:srgbClr val="000000">
                      <a:alpha val="43137"/>
                    </a:srgbClr>
                  </a:outerShdw>
                </a:effectLst>
              </a:rPr>
              <a:t>	</a:t>
            </a:r>
            <a:r>
              <a:rPr lang="el-GR" sz="1800" dirty="0">
                <a:solidFill>
                  <a:schemeClr val="bg1"/>
                </a:solidFill>
                <a:effectLst>
                  <a:outerShdw blurRad="38100" dist="38100" dir="2700000" algn="tl">
                    <a:srgbClr val="000000">
                      <a:alpha val="43137"/>
                    </a:srgbClr>
                  </a:outerShdw>
                </a:effectLst>
              </a:rPr>
              <a:t>Πρέπει να γνωρίζετε ότι όσο απαραίτητη ήταν η καλή προετοιμασία στη διάρκεια του έτους, εξίσου απαραίτητη είναι η καλή σωματική και ψυχική κατάσταση τις ημέρες των εξετάσεων.</a:t>
            </a:r>
            <a:br>
              <a:rPr lang="el-GR" sz="1800" dirty="0">
                <a:solidFill>
                  <a:schemeClr val="bg1"/>
                </a:solidFill>
                <a:effectLst>
                  <a:outerShdw blurRad="38100" dist="38100" dir="2700000" algn="tl">
                    <a:srgbClr val="000000">
                      <a:alpha val="43137"/>
                    </a:srgbClr>
                  </a:outerShdw>
                </a:effectLst>
              </a:rPr>
            </a:br>
            <a:r>
              <a:rPr lang="en-US" sz="1800" dirty="0">
                <a:solidFill>
                  <a:schemeClr val="bg1"/>
                </a:solidFill>
                <a:effectLst>
                  <a:outerShdw blurRad="38100" dist="38100" dir="2700000" algn="tl">
                    <a:srgbClr val="000000">
                      <a:alpha val="43137"/>
                    </a:srgbClr>
                  </a:outerShdw>
                </a:effectLst>
              </a:rPr>
              <a:t>	</a:t>
            </a:r>
            <a:r>
              <a:rPr lang="el-GR" sz="1800" b="1" dirty="0">
                <a:solidFill>
                  <a:schemeClr val="bg1"/>
                </a:solidFill>
                <a:effectLst>
                  <a:outerShdw blurRad="38100" dist="38100" dir="2700000" algn="tl">
                    <a:srgbClr val="000000">
                      <a:alpha val="43137"/>
                    </a:srgbClr>
                  </a:outerShdw>
                </a:effectLst>
              </a:rPr>
              <a:t>Τώρα θα πρέπει να προσπαθήσετε στο πώς θα αποδώσετε το μέγιστο δυνατό των γνώσεων που έχετε ήδη αποκτήσει. Κατά συνέπεια, το να ασχοληθείτε την τελευταία εβδομάδα με θέματα δύσκολα και να προσπαθήσετε να αυξήσετε το γνωστικό σας ορίζοντα, μάλλον πρόσθετο άγχος και αγωνία θα επιφέρει. Απλά οχυρώστε ότι μάθατε μέχρι σήμερα. Η αυτοπεποίθηση και η ψυχραιμία είναι το καλύτερο ενισχυτικό μέσο.</a:t>
            </a:r>
            <a:endParaRPr lang="el" sz="1800" b="1" dirty="0">
              <a:solidFill>
                <a:schemeClr val="bg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97959" y="388148"/>
            <a:ext cx="10515600" cy="2387600"/>
          </a:xfrm>
        </p:spPr>
        <p:txBody>
          <a:bodyPr rtlCol="0" anchor="ctr" anchorCtr="0">
            <a:normAutofit/>
          </a:bodyPr>
          <a:lstStyle/>
          <a:p>
            <a:r>
              <a:rPr lang="el-GR" sz="4000" b="1" dirty="0">
                <a:solidFill>
                  <a:schemeClr val="bg1"/>
                </a:solidFill>
                <a:latin typeface="Arial Black" panose="020B0A04020102020204" pitchFamily="34" charset="0"/>
              </a:rPr>
              <a:t>ΤΕΛΕΥΤΑΙΕΣ ΟΔΗΓΙΕΣ ΠΡΟΣ ΤΟΥΣ ΜΑΘΗΤΕΣ ΜΑΣ!</a:t>
            </a:r>
            <a:br>
              <a:rPr lang="el-GR" dirty="0"/>
            </a:br>
            <a:endParaRPr lang="el" sz="4800" dirty="0">
              <a:solidFill>
                <a:schemeClr val="bg1"/>
              </a:solidFill>
            </a:endParaRPr>
          </a:p>
        </p:txBody>
      </p:sp>
      <p:sp>
        <p:nvSpPr>
          <p:cNvPr id="3" name="Υπότιτλος 2"/>
          <p:cNvSpPr>
            <a:spLocks noGrp="1"/>
          </p:cNvSpPr>
          <p:nvPr>
            <p:ph type="subTitle" idx="4294967295"/>
          </p:nvPr>
        </p:nvSpPr>
        <p:spPr>
          <a:xfrm>
            <a:off x="286603" y="1871330"/>
            <a:ext cx="11505063" cy="4598521"/>
          </a:xfrm>
        </p:spPr>
        <p:txBody>
          <a:bodyPr rtlCol="0">
            <a:noAutofit/>
          </a:bodyPr>
          <a:lstStyle/>
          <a:p>
            <a:r>
              <a:rPr lang="en-US" sz="1800" dirty="0">
                <a:solidFill>
                  <a:schemeClr val="bg1"/>
                </a:solidFill>
              </a:rPr>
              <a:t>	</a:t>
            </a:r>
            <a:r>
              <a:rPr lang="el-GR" sz="2000" u="sng" dirty="0">
                <a:solidFill>
                  <a:schemeClr val="bg1"/>
                </a:solidFill>
                <a:effectLst>
                  <a:outerShdw blurRad="38100" dist="38100" dir="2700000" algn="tl">
                    <a:srgbClr val="000000">
                      <a:alpha val="43137"/>
                    </a:srgbClr>
                  </a:outerShdw>
                </a:effectLst>
              </a:rPr>
              <a:t>Να θυμάστε ότι δεν έχετε να αποδείξετε σε κανέναν τίποτα. Απλά προσπαθείτε να πετύχετε τους στόχους σας. Να έχετε εμπιστοσύνη στον εαυτό σας.</a:t>
            </a:r>
            <a:br>
              <a:rPr lang="el-GR" sz="2000" u="sng" dirty="0">
                <a:solidFill>
                  <a:schemeClr val="bg1"/>
                </a:solidFill>
                <a:effectLst>
                  <a:outerShdw blurRad="38100" dist="38100" dir="2700000" algn="tl">
                    <a:srgbClr val="000000">
                      <a:alpha val="43137"/>
                    </a:srgbClr>
                  </a:outerShdw>
                </a:effectLst>
              </a:rPr>
            </a:br>
            <a:r>
              <a:rPr lang="en-US" sz="2000" dirty="0">
                <a:solidFill>
                  <a:schemeClr val="bg1"/>
                </a:solidFill>
                <a:effectLst>
                  <a:outerShdw blurRad="38100" dist="38100" dir="2700000" algn="tl">
                    <a:srgbClr val="000000">
                      <a:alpha val="43137"/>
                    </a:srgbClr>
                  </a:outerShdw>
                </a:effectLst>
              </a:rPr>
              <a:t>	</a:t>
            </a:r>
            <a:r>
              <a:rPr lang="el-GR" sz="2000" b="1" dirty="0">
                <a:solidFill>
                  <a:schemeClr val="bg1"/>
                </a:solidFill>
                <a:effectLst>
                  <a:outerShdw blurRad="38100" dist="38100" dir="2700000" algn="tl">
                    <a:srgbClr val="000000">
                      <a:alpha val="43137"/>
                    </a:srgbClr>
                  </a:outerShdw>
                </a:effectLst>
              </a:rPr>
              <a:t>Προσέξτε ιδιαίτερα τη διατροφή σας</a:t>
            </a:r>
            <a:r>
              <a:rPr lang="el-GR" sz="2000" dirty="0">
                <a:solidFill>
                  <a:schemeClr val="bg1"/>
                </a:solidFill>
                <a:effectLst>
                  <a:outerShdw blurRad="38100" dist="38100" dir="2700000" algn="tl">
                    <a:srgbClr val="000000">
                      <a:alpha val="43137"/>
                    </a:srgbClr>
                  </a:outerShdw>
                </a:effectLst>
              </a:rPr>
              <a:t>. «Αποδίδουμε ανάλογα με την ενέργεια που έχουμε δώσει στον οργανισμό μας» λένε οι ειδικοί. Καταναλώνετε τροφές που εφοδιάζουν τον εγκέφαλο με γλυκόζη, αποφεύγετε τα ζωικά λίπη, πολλούς καφέδες. Προτιμήστε φρούτα και λαχανικά. Το βραδινό φαγητό πρέπει να είναι ελαφρύ για καλύτερο ύπνο. Και βέβαια εφοδιαστείτε με ένα καλό πρωινό κάθε μέρα κατά την περίοδο των εξετάσεων. Δεν είναι φρόνιμο να καταφεύγετε σε κανενός είδους χάπια τα οποία υπόσχονται διάφορα ( εκτός αν υπάρχει πρόβλημα υγείας ).</a:t>
            </a:r>
            <a:br>
              <a:rPr lang="el-GR" sz="1800" dirty="0">
                <a:solidFill>
                  <a:schemeClr val="bg1"/>
                </a:solidFill>
                <a:effectLst>
                  <a:outerShdw blurRad="38100" dist="38100" dir="2700000" algn="tl">
                    <a:srgbClr val="000000">
                      <a:alpha val="43137"/>
                    </a:srgbClr>
                  </a:outerShdw>
                </a:effectLst>
              </a:rPr>
            </a:br>
            <a:endParaRPr lang="el" sz="1800" b="1" dirty="0">
              <a:solidFill>
                <a:schemeClr val="bg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201463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25254" y="19658"/>
            <a:ext cx="10515600" cy="2387600"/>
          </a:xfrm>
        </p:spPr>
        <p:txBody>
          <a:bodyPr rtlCol="0" anchor="ctr" anchorCtr="0">
            <a:normAutofit/>
          </a:bodyPr>
          <a:lstStyle/>
          <a:p>
            <a:r>
              <a:rPr lang="el-GR" sz="4000" b="1" dirty="0">
                <a:solidFill>
                  <a:schemeClr val="bg1"/>
                </a:solidFill>
                <a:latin typeface="Arial Black" panose="020B0A04020102020204" pitchFamily="34" charset="0"/>
              </a:rPr>
              <a:t>ΤΕΛΕΥΤΑΙΕΣ ΟΔΗΓΙΕΣ ΠΡΟΣ ΤΟΥΣ ΜΑΘΗΤΕΣ ΜΑΣ!</a:t>
            </a:r>
            <a:br>
              <a:rPr lang="el-GR" dirty="0"/>
            </a:br>
            <a:endParaRPr lang="el" sz="4800" dirty="0">
              <a:solidFill>
                <a:schemeClr val="bg1"/>
              </a:solidFill>
            </a:endParaRPr>
          </a:p>
        </p:txBody>
      </p:sp>
      <p:sp>
        <p:nvSpPr>
          <p:cNvPr id="3" name="Υπότιτλος 2"/>
          <p:cNvSpPr>
            <a:spLocks noGrp="1"/>
          </p:cNvSpPr>
          <p:nvPr>
            <p:ph type="subTitle" idx="4294967295"/>
          </p:nvPr>
        </p:nvSpPr>
        <p:spPr>
          <a:xfrm>
            <a:off x="161683" y="1337481"/>
            <a:ext cx="11640457" cy="5227091"/>
          </a:xfrm>
        </p:spPr>
        <p:txBody>
          <a:bodyPr rtlCol="0">
            <a:noAutofit/>
          </a:bodyPr>
          <a:lstStyle/>
          <a:p>
            <a:r>
              <a:rPr lang="en-US" sz="1800" dirty="0">
                <a:solidFill>
                  <a:schemeClr val="bg1"/>
                </a:solidFill>
              </a:rPr>
              <a:t>	</a:t>
            </a:r>
            <a:r>
              <a:rPr lang="el-GR" sz="2000" b="1" dirty="0">
                <a:solidFill>
                  <a:schemeClr val="bg1"/>
                </a:solidFill>
              </a:rPr>
              <a:t>Ρυθμίστε το βιολογικό ρολόι του οργανισμού σας </a:t>
            </a:r>
            <a:r>
              <a:rPr lang="el-GR" sz="2000" dirty="0">
                <a:solidFill>
                  <a:schemeClr val="bg1"/>
                </a:solidFill>
              </a:rPr>
              <a:t>ώστε να μπορέσετε να «είστε σε φόρμα» τις πρωινές ώρες. Γι΄αυτό, τις τελευταίες μέρες να κοιμάστε κάθε βράδυ την ίδια ώρα που θα κοιμηθείτε την παραμονή κάθε εξέτασης και να ξυπνάτε για διάβασμα το πρωί την ίδια ώρα που θα ξυπνάτε τη μέρα της εξέτασης. Έχετε ένα πρόγραμμα το οποίο θα τηρείτε όλες τις μέρες. </a:t>
            </a:r>
            <a:r>
              <a:rPr lang="en-US" sz="2000" dirty="0">
                <a:solidFill>
                  <a:schemeClr val="bg1"/>
                </a:solidFill>
              </a:rPr>
              <a:t>	</a:t>
            </a:r>
            <a:r>
              <a:rPr lang="el-GR" sz="2000" b="1" dirty="0">
                <a:solidFill>
                  <a:schemeClr val="bg1"/>
                </a:solidFill>
              </a:rPr>
              <a:t>Την προηγούμενη των εξετάσεων διακόψτε τη μελέτη νωρίς το απόγευμα </a:t>
            </a:r>
            <a:r>
              <a:rPr lang="el-GR" sz="2000" dirty="0">
                <a:solidFill>
                  <a:schemeClr val="bg1"/>
                </a:solidFill>
              </a:rPr>
              <a:t>και φροντίστε να κοιμηθείτε διώχνοντας το άγχος και τις δυσάρεστες επιπτώσεις του, όπως ανασφάλεια, ταχυκαρδία κ.λ.π. </a:t>
            </a:r>
            <a:r>
              <a:rPr lang="el-GR" sz="2000" b="1" dirty="0">
                <a:solidFill>
                  <a:schemeClr val="bg1"/>
                </a:solidFill>
              </a:rPr>
              <a:t>Και προς Θεού, όχι ξενύχτι την παραμονή των εξετάσεων</a:t>
            </a:r>
            <a:r>
              <a:rPr lang="el-GR" sz="2000" dirty="0">
                <a:solidFill>
                  <a:schemeClr val="bg1"/>
                </a:solidFill>
              </a:rPr>
              <a:t>, γιατί αποβαίνει αρνητικό για την απόδοσή σας. Το πιεσμένο και εξαντλημένο μυαλό δε θα μπορέσει την επόμενη μέρα να ανταποκριθεί με επιτυχία ! Το αγχωτικό διάβασμα την παραμονή, φέρνει πανικό και απογοήτευση. Αν δεν μπορείτε να κοιμηθείτε, πιείτε ένα γάλα ή ένα χαμομήλι, κάντε ένα μπάνιο, ξαπλώστε, σβήστε το φως και ηρεμήστε.</a:t>
            </a:r>
          </a:p>
          <a:p>
            <a:endParaRPr lang="el" sz="1800" b="1" dirty="0">
              <a:solidFill>
                <a:schemeClr val="bg1"/>
              </a:solidFill>
              <a:latin typeface="+mj-lt"/>
            </a:endParaRPr>
          </a:p>
        </p:txBody>
      </p:sp>
    </p:spTree>
    <p:extLst>
      <p:ext uri="{BB962C8B-B14F-4D97-AF65-F5344CB8AC3E}">
        <p14:creationId xmlns:p14="http://schemas.microsoft.com/office/powerpoint/2010/main" val="3206244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25254" y="19658"/>
            <a:ext cx="10515600" cy="1317823"/>
          </a:xfrm>
        </p:spPr>
        <p:txBody>
          <a:bodyPr rtlCol="0" anchor="ctr" anchorCtr="0">
            <a:normAutofit/>
          </a:bodyPr>
          <a:lstStyle/>
          <a:p>
            <a:r>
              <a:rPr lang="el-GR" sz="5400" b="1" u="sng" dirty="0">
                <a:solidFill>
                  <a:schemeClr val="bg1"/>
                </a:solidFill>
                <a:effectLst>
                  <a:outerShdw blurRad="38100" dist="38100" dir="2700000" algn="tl">
                    <a:srgbClr val="000000">
                      <a:alpha val="43137"/>
                    </a:srgbClr>
                  </a:outerShdw>
                </a:effectLst>
              </a:rPr>
              <a:t>Κατά τη διάρκεια των εξετάσεων </a:t>
            </a:r>
            <a:endParaRPr lang="el" sz="5400" u="sng"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337481"/>
            <a:ext cx="11505063" cy="5227091"/>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343468" y="1078174"/>
            <a:ext cx="11505063" cy="5693866"/>
          </a:xfrm>
          <a:prstGeom prst="rect">
            <a:avLst/>
          </a:prstGeom>
          <a:noFill/>
        </p:spPr>
        <p:txBody>
          <a:bodyPr wrap="square" rtlCol="0">
            <a:spAutoFit/>
          </a:bodyPr>
          <a:lstStyle/>
          <a:p>
            <a:r>
              <a:rPr lang="el-GR" sz="2800" dirty="0">
                <a:solidFill>
                  <a:schemeClr val="bg1"/>
                </a:solidFill>
                <a:sym typeface="Symbol" panose="05050102010706020507" pitchFamily="18" charset="2"/>
              </a:rPr>
              <a:t>	</a:t>
            </a:r>
            <a:r>
              <a:rPr lang="el-GR" sz="2800" b="1" dirty="0">
                <a:solidFill>
                  <a:schemeClr val="bg1"/>
                </a:solidFill>
              </a:rPr>
              <a:t>Η «έξυπνη» κίνηση </a:t>
            </a:r>
            <a:r>
              <a:rPr lang="el-GR" sz="2800" dirty="0">
                <a:solidFill>
                  <a:schemeClr val="bg1"/>
                </a:solidFill>
              </a:rPr>
              <a:t>είναι να φτάνετε στο χώρο του αγώνα περιποιημένοι, καμαρωτοί και χαμογελαστοί και όχι ιδρωμένοι και με υψηλή πίεση. Να είστε εφοδιασμένοι με τα απαραίτητα (</a:t>
            </a:r>
            <a:r>
              <a:rPr lang="el-GR" sz="2800" dirty="0" err="1">
                <a:solidFill>
                  <a:schemeClr val="bg1"/>
                </a:solidFill>
              </a:rPr>
              <a:t>Αστ</a:t>
            </a:r>
            <a:r>
              <a:rPr lang="el-GR" sz="2800" dirty="0">
                <a:solidFill>
                  <a:schemeClr val="bg1"/>
                </a:solidFill>
              </a:rPr>
              <a:t>. Ταυτότητα, Δελτίο εξεταζόμενου, 2 στυλό, μολύβι, γόμα, χάρακα, νερό ή χυμό </a:t>
            </a:r>
            <a:r>
              <a:rPr lang="el-GR" sz="2800" b="1" dirty="0">
                <a:solidFill>
                  <a:srgbClr val="00B0F0"/>
                </a:solidFill>
              </a:rPr>
              <a:t>όχι διορθωτικό</a:t>
            </a:r>
            <a:r>
              <a:rPr lang="el-GR" sz="2800" dirty="0">
                <a:solidFill>
                  <a:schemeClr val="bg1"/>
                </a:solidFill>
              </a:rPr>
              <a:t>). Οι συζητήσεις με τους συμμαθητές σας καλό θα είναι να μην περιέχουν πιθανά θέματα εξετάσεων …</a:t>
            </a:r>
            <a:br>
              <a:rPr lang="el-GR" sz="2800" dirty="0">
                <a:solidFill>
                  <a:schemeClr val="bg1"/>
                </a:solidFill>
              </a:rPr>
            </a:br>
            <a:r>
              <a:rPr lang="el-GR" sz="2800" dirty="0">
                <a:solidFill>
                  <a:schemeClr val="bg1"/>
                </a:solidFill>
                <a:sym typeface="Symbol" panose="05050102010706020507" pitchFamily="18" charset="2"/>
              </a:rPr>
              <a:t>	</a:t>
            </a:r>
            <a:r>
              <a:rPr lang="el-GR" sz="2800" b="1" dirty="0">
                <a:solidFill>
                  <a:schemeClr val="bg1"/>
                </a:solidFill>
              </a:rPr>
              <a:t>Μην προσπαθήσετε </a:t>
            </a:r>
            <a:r>
              <a:rPr lang="el-GR" sz="2800" dirty="0">
                <a:solidFill>
                  <a:schemeClr val="bg1"/>
                </a:solidFill>
              </a:rPr>
              <a:t>να ελέγξετε τις γνώσεις σας λίγα λεπτά πριν την είσοδό σας στον εξεταστικό χώρο ή όταν περιμένετε τα θέματα. Ότι μάθατε, μάθατε. Όταν διαβάσετε τα θέματα αρχικά, μπορεί στην ένταση να σας φανούν όλα άγνωστα. Αν συμβεί αυτό, χαλαρώστε για μερικά λεπτά, διαβάστε ξανά και ίσως ξαφνιαστείτε όταν συνειδητοποιήσετε ότι τελικά δεν σας είναι και τόσο άγνωστα…</a:t>
            </a:r>
            <a:br>
              <a:rPr lang="el-GR" sz="2800" dirty="0">
                <a:solidFill>
                  <a:schemeClr val="bg1"/>
                </a:solidFill>
              </a:rPr>
            </a:br>
            <a:endParaRPr lang="el-GR" sz="2800" dirty="0">
              <a:solidFill>
                <a:schemeClr val="bg1"/>
              </a:solidFill>
            </a:endParaRPr>
          </a:p>
        </p:txBody>
      </p:sp>
    </p:spTree>
    <p:extLst>
      <p:ext uri="{BB962C8B-B14F-4D97-AF65-F5344CB8AC3E}">
        <p14:creationId xmlns:p14="http://schemas.microsoft.com/office/powerpoint/2010/main" val="379371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25254" y="19658"/>
            <a:ext cx="10515600" cy="962981"/>
          </a:xfrm>
        </p:spPr>
        <p:txBody>
          <a:bodyPr rtlCol="0" anchor="ctr" anchorCtr="0">
            <a:normAutofit/>
          </a:bodyPr>
          <a:lstStyle/>
          <a:p>
            <a:r>
              <a:rPr lang="el-GR" sz="5400" b="1" dirty="0">
                <a:solidFill>
                  <a:schemeClr val="bg1"/>
                </a:solidFill>
                <a:effectLst>
                  <a:outerShdw blurRad="38100" dist="38100" dir="2700000" algn="tl">
                    <a:srgbClr val="000000">
                      <a:alpha val="43137"/>
                    </a:srgbClr>
                  </a:outerShdw>
                </a:effectLst>
              </a:rPr>
              <a:t>Κατά τη διάρκεια των εξετάσεων </a:t>
            </a:r>
            <a:endParaRPr lang="el" sz="5400"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337481"/>
            <a:ext cx="11505063" cy="5227091"/>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161683" y="696036"/>
            <a:ext cx="11505063" cy="6063198"/>
          </a:xfrm>
          <a:prstGeom prst="rect">
            <a:avLst/>
          </a:prstGeom>
          <a:noFill/>
        </p:spPr>
        <p:txBody>
          <a:bodyPr wrap="square" rtlCol="0">
            <a:spAutoFit/>
          </a:bodyPr>
          <a:lstStyle/>
          <a:p>
            <a:r>
              <a:rPr lang="el-GR" sz="2800" dirty="0">
                <a:solidFill>
                  <a:schemeClr val="bg1"/>
                </a:solidFill>
                <a:sym typeface="Symbol" panose="05050102010706020507" pitchFamily="18" charset="2"/>
              </a:rPr>
              <a:t>	</a:t>
            </a:r>
            <a:r>
              <a:rPr lang="el-GR" sz="2400" dirty="0">
                <a:solidFill>
                  <a:schemeClr val="bg1"/>
                </a:solidFill>
              </a:rPr>
              <a:t>Όταν πάρετε τα θέματα στα χέρια σας, απομονώνεστε από το υπόλοιπο περιβάλλον. Αν κάποιοι συμμαθητές ζητούν απαντήσεις θα πρέπει να τους αγνοήσετε δυστυχώς … Πρώτα γιατί μπορεί να σας δει ο επιτηρητής με τις γνωστές συνέπειες και έπειτα γιατί πρέπει να είστε συγκεντρωμένοι στο γραπτό σας – πουθενά αλλού.</a:t>
            </a:r>
            <a:br>
              <a:rPr lang="el-GR" sz="2400" dirty="0">
                <a:solidFill>
                  <a:schemeClr val="bg1"/>
                </a:solidFill>
              </a:rPr>
            </a:br>
            <a:r>
              <a:rPr lang="el-GR" sz="2400" dirty="0">
                <a:solidFill>
                  <a:schemeClr val="bg1"/>
                </a:solidFill>
                <a:sym typeface="Symbol" panose="05050102010706020507" pitchFamily="18" charset="2"/>
              </a:rPr>
              <a:t>	Ξ</a:t>
            </a:r>
            <a:r>
              <a:rPr lang="el-GR" sz="2400" dirty="0">
                <a:solidFill>
                  <a:schemeClr val="bg1"/>
                </a:solidFill>
              </a:rPr>
              <a:t>εκινήστε με το θέμα που ξέρετε καλύτερα. Απαντώντας αυτό που ξέρετε καλά, ανεβάζετε το ηθικό σας και συνεχίζετε με αισιοδοξία …</a:t>
            </a:r>
            <a:br>
              <a:rPr lang="el-GR" sz="2400" dirty="0">
                <a:solidFill>
                  <a:schemeClr val="bg1"/>
                </a:solidFill>
              </a:rPr>
            </a:br>
            <a:r>
              <a:rPr lang="el-GR" sz="2400" dirty="0">
                <a:solidFill>
                  <a:schemeClr val="bg1"/>
                </a:solidFill>
                <a:sym typeface="Symbol" panose="05050102010706020507" pitchFamily="18" charset="2"/>
              </a:rPr>
              <a:t>	</a:t>
            </a:r>
            <a:r>
              <a:rPr lang="el-GR" sz="2400" dirty="0">
                <a:solidFill>
                  <a:schemeClr val="bg1"/>
                </a:solidFill>
              </a:rPr>
              <a:t>Στην αρχή κάθε απάντησης πάντα αναφέρετε ποιο ερώτημα αναπτύσσετε. Σαφώς και δε χρειάζεται να γράφετε τις απαντήσεις με τη σειρά. Μπορείτε να ξεκινήσετε π.χ. με το Θέμα Γ1 και να συνεχίσετε με το Β2. Μην θεωρείτε ότι είναι υποχρέωση του βαθμολογητή να μαντέψει ποιο θέμα απαντήσατε και τι εννοείτε. Αν αργότερα θέλετε να συμπληρώσετε στο θέμα Γ1 κάτι που θυμηθήκατε και δεν έχει χώρο από κάτω, δεν βάζετε αστεράκια σαν παραπομπές. Γράφετε «συνεχίζεται μετά το τάδε ερώτημα ή στο τέλος» και απαντάτε – συμπληρώνετε μετά από κάποιο ερώτημα ή στο τέλος με τίτλο «συνέχεια του θέματος Γ1».</a:t>
            </a:r>
            <a:br>
              <a:rPr lang="el-GR" sz="2400" dirty="0"/>
            </a:br>
            <a:endParaRPr lang="el-GR" sz="2400" dirty="0">
              <a:solidFill>
                <a:schemeClr val="bg1"/>
              </a:solidFill>
            </a:endParaRPr>
          </a:p>
        </p:txBody>
      </p:sp>
    </p:spTree>
    <p:extLst>
      <p:ext uri="{BB962C8B-B14F-4D97-AF65-F5344CB8AC3E}">
        <p14:creationId xmlns:p14="http://schemas.microsoft.com/office/powerpoint/2010/main" val="83439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25254" y="19658"/>
            <a:ext cx="10515600" cy="1317823"/>
          </a:xfrm>
        </p:spPr>
        <p:txBody>
          <a:bodyPr rtlCol="0" anchor="ctr" anchorCtr="0">
            <a:normAutofit/>
          </a:bodyPr>
          <a:lstStyle/>
          <a:p>
            <a:r>
              <a:rPr lang="el-GR" sz="5400" b="1" dirty="0">
                <a:solidFill>
                  <a:schemeClr val="bg1"/>
                </a:solidFill>
                <a:effectLst>
                  <a:outerShdw blurRad="38100" dist="38100" dir="2700000" algn="tl">
                    <a:srgbClr val="000000">
                      <a:alpha val="43137"/>
                    </a:srgbClr>
                  </a:outerShdw>
                </a:effectLst>
              </a:rPr>
              <a:t>Κατά τη διάρκεια των εξετάσεων </a:t>
            </a:r>
            <a:endParaRPr lang="el" sz="5400" dirty="0">
              <a:solidFill>
                <a:schemeClr val="bg1"/>
              </a:solidFill>
              <a:effectLst>
                <a:outerShdw blurRad="38100" dist="38100" dir="2700000" algn="tl">
                  <a:srgbClr val="000000">
                    <a:alpha val="43137"/>
                  </a:srgbClr>
                </a:outerShdw>
              </a:effectLst>
            </a:endParaRPr>
          </a:p>
        </p:txBody>
      </p:sp>
      <p:sp>
        <p:nvSpPr>
          <p:cNvPr id="3" name="Υπότιτλος 2"/>
          <p:cNvSpPr>
            <a:spLocks noGrp="1"/>
          </p:cNvSpPr>
          <p:nvPr>
            <p:ph type="subTitle" idx="4294967295"/>
          </p:nvPr>
        </p:nvSpPr>
        <p:spPr>
          <a:xfrm>
            <a:off x="161683" y="1337481"/>
            <a:ext cx="11505063" cy="5227091"/>
          </a:xfrm>
        </p:spPr>
        <p:txBody>
          <a:bodyPr rtlCol="0">
            <a:noAutofit/>
          </a:bodyPr>
          <a:lstStyle/>
          <a:p>
            <a:r>
              <a:rPr lang="en-US" sz="1800" dirty="0">
                <a:solidFill>
                  <a:schemeClr val="bg1"/>
                </a:solidFill>
              </a:rPr>
              <a:t>	</a:t>
            </a:r>
            <a:endParaRPr lang="el" sz="1800" b="1" dirty="0">
              <a:solidFill>
                <a:schemeClr val="bg1"/>
              </a:solidFill>
              <a:latin typeface="+mj-lt"/>
            </a:endParaRPr>
          </a:p>
        </p:txBody>
      </p:sp>
      <p:sp>
        <p:nvSpPr>
          <p:cNvPr id="4" name="TextBox 3">
            <a:extLst>
              <a:ext uri="{FF2B5EF4-FFF2-40B4-BE49-F238E27FC236}">
                <a16:creationId xmlns:a16="http://schemas.microsoft.com/office/drawing/2014/main" id="{502CB5DE-3044-4429-8A07-28534407DC23}"/>
              </a:ext>
            </a:extLst>
          </p:cNvPr>
          <p:cNvSpPr txBox="1"/>
          <p:nvPr/>
        </p:nvSpPr>
        <p:spPr>
          <a:xfrm>
            <a:off x="343468" y="1078174"/>
            <a:ext cx="11505063" cy="6294031"/>
          </a:xfrm>
          <a:prstGeom prst="rect">
            <a:avLst/>
          </a:prstGeom>
          <a:noFill/>
        </p:spPr>
        <p:txBody>
          <a:bodyPr wrap="square" rtlCol="0">
            <a:spAutoFit/>
          </a:bodyPr>
          <a:lstStyle/>
          <a:p>
            <a:r>
              <a:rPr lang="el-GR" sz="2100" dirty="0">
                <a:solidFill>
                  <a:schemeClr val="bg1"/>
                </a:solidFill>
                <a:sym typeface="Symbol" panose="05050102010706020507" pitchFamily="18" charset="2"/>
              </a:rPr>
              <a:t>	</a:t>
            </a:r>
            <a:r>
              <a:rPr lang="el-GR" sz="2100" b="1" dirty="0">
                <a:solidFill>
                  <a:schemeClr val="bg1"/>
                </a:solidFill>
              </a:rPr>
              <a:t>Διαβάζετε κάθε θέμα</a:t>
            </a:r>
            <a:r>
              <a:rPr lang="el-GR" sz="2100" dirty="0">
                <a:solidFill>
                  <a:schemeClr val="bg1"/>
                </a:solidFill>
              </a:rPr>
              <a:t> αργά και πολύ προσεκτικά ώστε να κατανοήσετε πλήρως τι ζητείται. </a:t>
            </a:r>
            <a:br>
              <a:rPr lang="el-GR" sz="2100" dirty="0">
                <a:solidFill>
                  <a:schemeClr val="bg1"/>
                </a:solidFill>
              </a:rPr>
            </a:br>
            <a:r>
              <a:rPr lang="el-GR" sz="2100" dirty="0">
                <a:solidFill>
                  <a:schemeClr val="bg1"/>
                </a:solidFill>
                <a:sym typeface="Symbol" panose="05050102010706020507" pitchFamily="18" charset="2"/>
              </a:rPr>
              <a:t>	</a:t>
            </a:r>
            <a:r>
              <a:rPr lang="el-GR" sz="2100" b="1" dirty="0">
                <a:solidFill>
                  <a:schemeClr val="bg1"/>
                </a:solidFill>
              </a:rPr>
              <a:t>Ερωτήσεις</a:t>
            </a:r>
            <a:r>
              <a:rPr lang="el-GR" sz="2100" dirty="0">
                <a:solidFill>
                  <a:schemeClr val="bg1"/>
                </a:solidFill>
              </a:rPr>
              <a:t> που φαίνονται γνωστές και εύκολες, χρειάζονται περισσότερη προσοχή. Μια λέξη που λείπει ή είναι διαφορετική μπορεί να διαφοροποιεί όλο το πνεύμα της ερώτησης. 	</a:t>
            </a:r>
          </a:p>
          <a:p>
            <a:r>
              <a:rPr lang="el-GR" sz="2100" dirty="0">
                <a:solidFill>
                  <a:schemeClr val="bg1"/>
                </a:solidFill>
              </a:rPr>
              <a:t>	</a:t>
            </a:r>
            <a:r>
              <a:rPr lang="el-GR" sz="2100" b="1" dirty="0">
                <a:solidFill>
                  <a:schemeClr val="bg1"/>
                </a:solidFill>
              </a:rPr>
              <a:t>Δεν υπάρχει κανόνας </a:t>
            </a:r>
            <a:r>
              <a:rPr lang="el-GR" sz="2100" dirty="0">
                <a:solidFill>
                  <a:schemeClr val="bg1"/>
                </a:solidFill>
              </a:rPr>
              <a:t>για το αν πρέπει να λύνετε τα θέματα στο πρόχειρο ή όχι. Αν είστε σίγουροι για την απάντηση μπορείτε να απαντήσετε κατ’ ευθείαν στο καθαρό. Το σίγουρο είναι ότι όλοι χρειάζονται και καταφεύγουν στο πρόχειρο κάποια στιγμή.  Το πρόχειρο (οι τελευταίες σελίδες του τετραδίου) λειτουργεί όπως το θρανίο κατά τη διάρκεια της χρονιάς. Μουντζουρώνετε, γράφετε λέξεις, φράσεις, γράφετε τύπους, κάνετε πράξεις αλλά δεν απαντάτε όλη την ερώτηση στο θρανίο ! Κάπως έτσι πρέπει να είναι και η χρήση του πρόχειρου. Η επιλογή φυσικά είναι δική σας- φροντίστε μόνο να μην ξεχαστείτε και σπαταλήσετε πολύ χρόνο.</a:t>
            </a:r>
          </a:p>
          <a:p>
            <a:r>
              <a:rPr lang="el-GR" sz="2100" dirty="0">
                <a:solidFill>
                  <a:schemeClr val="bg1"/>
                </a:solidFill>
              </a:rPr>
              <a:t>	</a:t>
            </a:r>
            <a:r>
              <a:rPr lang="el-GR" sz="2100" b="1" dirty="0">
                <a:solidFill>
                  <a:schemeClr val="bg1"/>
                </a:solidFill>
              </a:rPr>
              <a:t>Προσέξτε όσο μπορείτε </a:t>
            </a:r>
            <a:r>
              <a:rPr lang="el-GR" sz="2100" dirty="0">
                <a:solidFill>
                  <a:schemeClr val="bg1"/>
                </a:solidFill>
              </a:rPr>
              <a:t>την εμφάνιση του γραπτού σας. Βέβαια δεν υπάρχουν μονάδες για την εμφάνιση του γραπτού, επηρεάζουν όμως σημαντικά τους βαθμολογητές. Γράφετε τα θέματα να ξεχωρίζουν και αφήνετε 2-3 κενές σειρές (ή περισσότερο) ανάμεσα στα ερωτήματα. Μπορεί να επανέλθετε στο τέλος για να συμπληρώσετε κάτι.</a:t>
            </a:r>
            <a:br>
              <a:rPr lang="el-GR" dirty="0"/>
            </a:br>
            <a:br>
              <a:rPr lang="el-GR" dirty="0">
                <a:solidFill>
                  <a:schemeClr val="bg1"/>
                </a:solidFill>
              </a:rPr>
            </a:br>
            <a:endParaRPr lang="el-GR" sz="2800" dirty="0">
              <a:solidFill>
                <a:schemeClr val="bg1"/>
              </a:solidFill>
            </a:endParaRPr>
          </a:p>
        </p:txBody>
      </p:sp>
    </p:spTree>
    <p:extLst>
      <p:ext uri="{BB962C8B-B14F-4D97-AF65-F5344CB8AC3E}">
        <p14:creationId xmlns:p14="http://schemas.microsoft.com/office/powerpoint/2010/main" val="2111337153"/>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41_TF10001108.potx" id="{C5BCDABB-F4BB-46B8-9A45-50DAF75EA7A2}" vid="{0A2C1308-3EEF-4A18-BBB7-FF649749F549}"/>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0072C5-DDE0-4258-BA7A-4D4B80DFA632}">
  <ds:schemaRef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71af3243-3dd4-4a8d-8c0d-dd76da1f02a5"/>
    <ds:schemaRef ds:uri="http://schemas.openxmlformats.org/package/2006/metadata/core-properties"/>
    <ds:schemaRef ds:uri="16c05727-aa75-4e4a-9b5f-8a80a116589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Καλώς ορίσατε στο PowerPoint 2016</Template>
  <TotalTime>0</TotalTime>
  <Words>2190</Words>
  <Application>Microsoft Office PowerPoint</Application>
  <PresentationFormat>Ευρεία οθόνη</PresentationFormat>
  <Paragraphs>93</Paragraphs>
  <Slides>15</Slides>
  <Notes>12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Arial</vt:lpstr>
      <vt:lpstr>Arial Black</vt:lpstr>
      <vt:lpstr>Calibri</vt:lpstr>
      <vt:lpstr>Segoe UI</vt:lpstr>
      <vt:lpstr>Segoe UI Light</vt:lpstr>
      <vt:lpstr>Symbol</vt:lpstr>
      <vt:lpstr>WelcomeDoc</vt:lpstr>
      <vt:lpstr>Πανελλαδικές εξετάσεις ΕΠΑ.Λ. 2020</vt:lpstr>
      <vt:lpstr>Πανελλαδικές εξετάσεις ΕΠΑ.Λ. 2020</vt:lpstr>
      <vt:lpstr>Πανελλαδικές εξετάσεις ΕΠΑ.Λ. 2020</vt:lpstr>
      <vt:lpstr>ΤΕΛΕΥΤΑΙΕΣ ΟΔΗΓΙΕΣ ΠΡΟΣ ΤΟΥΣ ΜΑΘΗΤΕΣ ΜΑΣ! </vt:lpstr>
      <vt:lpstr>ΤΕΛΕΥΤΑΙΕΣ ΟΔΗΓΙΕΣ ΠΡΟΣ ΤΟΥΣ ΜΑΘΗΤΕΣ ΜΑΣ! </vt:lpstr>
      <vt:lpstr>ΤΕΛΕΥΤΑΙΕΣ ΟΔΗΓΙΕΣ ΠΡΟΣ ΤΟΥΣ ΜΑΘΗΤΕΣ ΜΑΣ! </vt:lpstr>
      <vt:lpstr>Κατά τη διάρκεια των εξετάσεων </vt:lpstr>
      <vt:lpstr>Κατά τη διάρκεια των εξετάσεων </vt:lpstr>
      <vt:lpstr>Κατά τη διάρκεια των εξετάσεων </vt:lpstr>
      <vt:lpstr>Κατά τη διάρκεια των εξετάσεων </vt:lpstr>
      <vt:lpstr>ΓΕΝΙΚΕΣ ΟΔΗΓΙΕΣ</vt:lpstr>
      <vt:lpstr>Γενικές οδηγίες</vt:lpstr>
      <vt:lpstr>ΜΕΤΑ ΤΗ ΔΙΑΝΟΜΗ ΤΩΝ ΤΕΤΡΑΔΙΩΝ:</vt:lpstr>
      <vt:lpstr>ΜΕΤΑ ΤΗ ΔΙΑΝΟΜΗ ΤΩΝ ΘΕΜΑΤΩΝ:</vt:lpstr>
      <vt:lpstr>ΠΑΡΑΔΟΣΗ ΤΕΤΡΑΔΙΩΝ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2020-06-07T18:09:05Z</dcterms:created>
  <dcterms:modified xsi:type="dcterms:W3CDTF">2020-06-10T19:58:09Z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