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42267F-0440-4AA6-80CF-4BA204D2ECFB}" type="datetimeFigureOut">
              <a:rPr lang="el-GR" smtClean="0"/>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3882A2-311A-4F00-B8D7-AADE2CCFC467}"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2267F-0440-4AA6-80CF-4BA204D2ECFB}" type="datetimeFigureOut">
              <a:rPr lang="el-GR" smtClean="0"/>
              <a:t>18/11/2022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82A2-311A-4F00-B8D7-AADE2CCFC46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utube.com/watch?v=fgZuaz-upI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https://www.iky.gr/el/ecvet/item/download/2518_fae5ca507e376a5fb58c78819da67c0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4282" y="744529"/>
            <a:ext cx="8715436" cy="1684339"/>
          </a:xfrm>
        </p:spPr>
        <p:txBody>
          <a:bodyPr>
            <a:normAutofit fontScale="90000"/>
          </a:bodyPr>
          <a:lstStyle/>
          <a:p>
            <a:r>
              <a:rPr lang="el-GR" sz="3100" b="1" dirty="0">
                <a:solidFill>
                  <a:schemeClr val="bg1"/>
                </a:solidFill>
                <a:effectLst>
                  <a:outerShdw blurRad="38100" dist="38100" dir="2700000" algn="tl">
                    <a:srgbClr val="000000">
                      <a:alpha val="43137"/>
                    </a:srgbClr>
                  </a:outerShdw>
                </a:effectLst>
              </a:rPr>
              <a:t>«Το κοινό μας Μέλλον, Η «Βιώσιμη Ανάπτυξη» με περιβαλλοντική προστασία και οικονομική ευημερία»</a:t>
            </a:r>
            <a:r>
              <a:rPr lang="el-GR" sz="3100" b="1" u="sng" dirty="0">
                <a:solidFill>
                  <a:schemeClr val="bg1"/>
                </a:solidFill>
                <a:effectLst>
                  <a:outerShdw blurRad="38100" dist="38100" dir="2700000" algn="tl">
                    <a:srgbClr val="000000">
                      <a:alpha val="43137"/>
                    </a:srgbClr>
                  </a:outerShdw>
                </a:effectLst>
              </a:rPr>
              <a:t>   </a:t>
            </a:r>
            <a:br>
              <a:rPr lang="el-GR" sz="3100" b="1" u="sng" dirty="0">
                <a:solidFill>
                  <a:schemeClr val="bg1"/>
                </a:solidFill>
                <a:effectLst>
                  <a:outerShdw blurRad="38100" dist="38100" dir="2700000" algn="tl">
                    <a:srgbClr val="000000">
                      <a:alpha val="43137"/>
                    </a:srgbClr>
                  </a:outerShdw>
                </a:effectLst>
              </a:rPr>
            </a:br>
            <a:r>
              <a:rPr lang="el-GR" sz="1800" b="1" u="sng" dirty="0">
                <a:solidFill>
                  <a:schemeClr val="bg1"/>
                </a:solidFill>
                <a:effectLst>
                  <a:outerShdw blurRad="38100" dist="38100" dir="2700000" algn="tl">
                    <a:srgbClr val="000000">
                      <a:alpha val="43137"/>
                    </a:srgbClr>
                  </a:outerShdw>
                </a:effectLst>
              </a:rPr>
              <a:t>2020-1-EL01-KA102-078335</a:t>
            </a:r>
            <a:endParaRPr lang="el-GR" dirty="0">
              <a:solidFill>
                <a:schemeClr val="bg1"/>
              </a:solidFill>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a:xfrm>
            <a:off x="95376" y="2643182"/>
            <a:ext cx="8929718" cy="3571900"/>
          </a:xfrm>
          <a:solidFill>
            <a:srgbClr val="FFFF00"/>
          </a:solidFill>
        </p:spPr>
        <p:txBody>
          <a:bodyPr>
            <a:normAutofit fontScale="85000" lnSpcReduction="20000"/>
          </a:bodyPr>
          <a:lstStyle/>
          <a:p>
            <a:r>
              <a:rPr lang="el-GR" b="1" dirty="0">
                <a:solidFill>
                  <a:srgbClr val="FF0000"/>
                </a:solidFill>
                <a:effectLst>
                  <a:outerShdw blurRad="38100" dist="38100" dir="2700000" algn="tl">
                    <a:srgbClr val="000000">
                      <a:alpha val="43137"/>
                    </a:srgbClr>
                  </a:outerShdw>
                </a:effectLst>
              </a:rPr>
              <a:t>Η 1</a:t>
            </a:r>
            <a:r>
              <a:rPr lang="el-GR" b="1" baseline="30000" dirty="0">
                <a:solidFill>
                  <a:srgbClr val="FF0000"/>
                </a:solidFill>
                <a:effectLst>
                  <a:outerShdw blurRad="38100" dist="38100" dir="2700000" algn="tl">
                    <a:srgbClr val="000000">
                      <a:alpha val="43137"/>
                    </a:srgbClr>
                  </a:outerShdw>
                </a:effectLst>
              </a:rPr>
              <a:t>η</a:t>
            </a:r>
            <a:r>
              <a:rPr lang="el-GR" b="1" dirty="0">
                <a:solidFill>
                  <a:srgbClr val="FF0000"/>
                </a:solidFill>
                <a:effectLst>
                  <a:outerShdw blurRad="38100" dist="38100" dir="2700000" algn="tl">
                    <a:srgbClr val="000000">
                      <a:alpha val="43137"/>
                    </a:srgbClr>
                  </a:outerShdw>
                </a:effectLst>
              </a:rPr>
              <a:t> ροή αφορά 14 μαθητές του τομέα  Διοίκησης-Οικονομίας  με τους συνοδούς εκπαιδευτικούς  που πραγματοποιήθηκε  στη Λεμεσό της Κύπρου το διάστημα από 16/01/2022 έως 31/01/2022</a:t>
            </a:r>
          </a:p>
          <a:p>
            <a:endParaRPr lang="el-GR" dirty="0"/>
          </a:p>
          <a:p>
            <a:r>
              <a:rPr lang="el-GR" b="1" dirty="0">
                <a:solidFill>
                  <a:srgbClr val="00B050"/>
                </a:solidFill>
                <a:effectLst>
                  <a:outerShdw blurRad="38100" dist="38100" dir="2700000" algn="tl">
                    <a:srgbClr val="000000">
                      <a:alpha val="43137"/>
                    </a:srgbClr>
                  </a:outerShdw>
                </a:effectLst>
              </a:rPr>
              <a:t>Η 2</a:t>
            </a:r>
            <a:r>
              <a:rPr lang="el-GR" b="1" baseline="30000" dirty="0">
                <a:solidFill>
                  <a:srgbClr val="00B050"/>
                </a:solidFill>
                <a:effectLst>
                  <a:outerShdw blurRad="38100" dist="38100" dir="2700000" algn="tl">
                    <a:srgbClr val="000000">
                      <a:alpha val="43137"/>
                    </a:srgbClr>
                  </a:outerShdw>
                </a:effectLst>
              </a:rPr>
              <a:t>η</a:t>
            </a:r>
            <a:r>
              <a:rPr lang="el-GR" b="1" dirty="0">
                <a:solidFill>
                  <a:srgbClr val="00B050"/>
                </a:solidFill>
                <a:effectLst>
                  <a:outerShdw blurRad="38100" dist="38100" dir="2700000" algn="tl">
                    <a:srgbClr val="000000">
                      <a:alpha val="43137"/>
                    </a:srgbClr>
                  </a:outerShdw>
                </a:effectLst>
              </a:rPr>
              <a:t> ροή αφορά 14 μαθητές του τομέα Γεωπονίας Τροφίμων &amp; Περιβάλλοντος με τους συνοδούς εκπαιδευτικούς  που πραγματοποιήθηκε στο Άαχεν της Γερμανίας</a:t>
            </a:r>
            <a:r>
              <a:rPr lang="en-US" b="1" dirty="0">
                <a:solidFill>
                  <a:srgbClr val="00B050"/>
                </a:solidFill>
                <a:effectLst>
                  <a:outerShdw blurRad="38100" dist="38100" dir="2700000" algn="tl">
                    <a:srgbClr val="000000">
                      <a:alpha val="43137"/>
                    </a:srgbClr>
                  </a:outerShdw>
                </a:effectLst>
              </a:rPr>
              <a:t> </a:t>
            </a:r>
            <a:r>
              <a:rPr lang="el-GR" b="1" dirty="0">
                <a:solidFill>
                  <a:srgbClr val="00B050"/>
                </a:solidFill>
                <a:effectLst>
                  <a:outerShdw blurRad="38100" dist="38100" dir="2700000" algn="tl">
                    <a:srgbClr val="000000">
                      <a:alpha val="43137"/>
                    </a:srgbClr>
                  </a:outerShdw>
                </a:effectLst>
              </a:rPr>
              <a:t>το διάστημα </a:t>
            </a:r>
            <a:endParaRPr lang="en-US" b="1" dirty="0">
              <a:solidFill>
                <a:srgbClr val="00B050"/>
              </a:solidFill>
              <a:effectLst>
                <a:outerShdw blurRad="38100" dist="38100" dir="2700000" algn="tl">
                  <a:srgbClr val="000000">
                    <a:alpha val="43137"/>
                  </a:srgbClr>
                </a:outerShdw>
              </a:effectLst>
            </a:endParaRPr>
          </a:p>
          <a:p>
            <a:r>
              <a:rPr lang="el-GR" b="1" dirty="0">
                <a:solidFill>
                  <a:srgbClr val="00B050"/>
                </a:solidFill>
                <a:effectLst>
                  <a:outerShdw blurRad="38100" dist="38100" dir="2700000" algn="tl">
                    <a:srgbClr val="000000">
                      <a:alpha val="43137"/>
                    </a:srgbClr>
                  </a:outerShdw>
                </a:effectLst>
              </a:rPr>
              <a:t>από 20-3-2022 έως 4-4-2022 </a:t>
            </a:r>
          </a:p>
          <a:p>
            <a:endParaRPr lang="el-GR" dirty="0"/>
          </a:p>
        </p:txBody>
      </p:sp>
      <p:pic>
        <p:nvPicPr>
          <p:cNvPr id="1026"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1027"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1029"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0"/>
            <a:ext cx="1357322" cy="627322"/>
          </a:xfrm>
          <a:prstGeom prst="rect">
            <a:avLst/>
          </a:prstGeom>
          <a:noFill/>
        </p:spPr>
      </p:pic>
      <p:pic>
        <p:nvPicPr>
          <p:cNvPr id="1031"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24"/>
            <a:ext cx="2840797" cy="50006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w_Erasmus_2021-2027_EU_emblem_with_tagline-pos-EL (1)"/>
          <p:cNvPicPr>
            <a:picLocks noChangeAspect="1" noChangeArrowheads="1"/>
          </p:cNvPicPr>
          <p:nvPr/>
        </p:nvPicPr>
        <p:blipFill>
          <a:blip r:embed="rId2" cstate="print"/>
          <a:srcRect/>
          <a:stretch>
            <a:fillRect/>
          </a:stretch>
        </p:blipFill>
        <p:spPr bwMode="auto">
          <a:xfrm>
            <a:off x="61012" y="260648"/>
            <a:ext cx="9021975" cy="3643338"/>
          </a:xfrm>
          <a:prstGeom prst="rect">
            <a:avLst/>
          </a:prstGeom>
          <a:noFill/>
          <a:ln w="9525">
            <a:noFill/>
            <a:miter lim="800000"/>
            <a:headEnd/>
            <a:tailEnd/>
          </a:ln>
        </p:spPr>
      </p:pic>
      <p:pic>
        <p:nvPicPr>
          <p:cNvPr id="5" name="Picture 5" descr="Επαγγελματικό Λύκειο (ΕΠΑ.Λ.) Αταλάντης"/>
          <p:cNvPicPr>
            <a:picLocks noChangeAspect="1" noChangeArrowheads="1"/>
          </p:cNvPicPr>
          <p:nvPr/>
        </p:nvPicPr>
        <p:blipFill>
          <a:blip r:embed="rId3" cstate="print"/>
          <a:srcRect/>
          <a:stretch>
            <a:fillRect/>
          </a:stretch>
        </p:blipFill>
        <p:spPr bwMode="auto">
          <a:xfrm>
            <a:off x="3218523" y="5500702"/>
            <a:ext cx="2782237" cy="1285884"/>
          </a:xfrm>
          <a:prstGeom prst="rect">
            <a:avLst/>
          </a:prstGeom>
          <a:noFill/>
        </p:spPr>
      </p:pic>
      <p:sp>
        <p:nvSpPr>
          <p:cNvPr id="2" name="TextBox 1">
            <a:extLst>
              <a:ext uri="{FF2B5EF4-FFF2-40B4-BE49-F238E27FC236}">
                <a16:creationId xmlns:a16="http://schemas.microsoft.com/office/drawing/2014/main" id="{0BD53420-2411-4633-67E1-C5D73F6ADD99}"/>
              </a:ext>
            </a:extLst>
          </p:cNvPr>
          <p:cNvSpPr txBox="1"/>
          <p:nvPr/>
        </p:nvSpPr>
        <p:spPr>
          <a:xfrm flipH="1">
            <a:off x="251520" y="3903986"/>
            <a:ext cx="8640960" cy="1384995"/>
          </a:xfrm>
          <a:prstGeom prst="rect">
            <a:avLst/>
          </a:prstGeom>
          <a:noFill/>
        </p:spPr>
        <p:txBody>
          <a:bodyPr wrap="square" rtlCol="0">
            <a:spAutoFit/>
          </a:bodyPr>
          <a:lstStyle/>
          <a:p>
            <a:r>
              <a:rPr lang="el-GR" sz="2800" b="1" dirty="0">
                <a:solidFill>
                  <a:schemeClr val="bg1"/>
                </a:solidFill>
              </a:rPr>
              <a:t>Βίντεο Παρουσίασης</a:t>
            </a:r>
          </a:p>
          <a:p>
            <a:r>
              <a:rPr lang="en-US" sz="2800" b="1" dirty="0">
                <a:solidFill>
                  <a:srgbClr val="0070C0"/>
                </a:solidFill>
                <a:hlinkClick r:id="rId4"/>
              </a:rPr>
              <a:t>https://www.youtube.com/watch?v=fgZuaz-upI4</a:t>
            </a:r>
            <a:endParaRPr lang="el-GR" sz="2800" b="1" dirty="0">
              <a:solidFill>
                <a:srgbClr val="0070C0"/>
              </a:solidFill>
            </a:endParaRPr>
          </a:p>
          <a:p>
            <a:endParaRPr lang="el-GR" sz="28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03282"/>
          </a:xfrm>
        </p:spPr>
        <p:txBody>
          <a:bodyPr>
            <a:normAutofit/>
          </a:bodyPr>
          <a:lstStyle/>
          <a:p>
            <a:r>
              <a:rPr lang="el-GR" sz="3600" b="1" dirty="0">
                <a:solidFill>
                  <a:schemeClr val="bg1"/>
                </a:solidFill>
              </a:rPr>
              <a:t>Οι ανάγκες του σχολείου μας….</a:t>
            </a:r>
          </a:p>
        </p:txBody>
      </p:sp>
      <p:sp>
        <p:nvSpPr>
          <p:cNvPr id="3" name="2 - Θέση περιεχομένου"/>
          <p:cNvSpPr>
            <a:spLocks noGrp="1"/>
          </p:cNvSpPr>
          <p:nvPr>
            <p:ph idx="1"/>
          </p:nvPr>
        </p:nvSpPr>
        <p:spPr>
          <a:xfrm>
            <a:off x="0" y="1600200"/>
            <a:ext cx="9144000" cy="5257800"/>
          </a:xfrm>
          <a:solidFill>
            <a:srgbClr val="FFC000"/>
          </a:solidFill>
        </p:spPr>
        <p:txBody>
          <a:bodyPr>
            <a:normAutofit fontScale="92500" lnSpcReduction="10000"/>
          </a:bodyPr>
          <a:lstStyle/>
          <a:p>
            <a:pPr>
              <a:buNone/>
            </a:pPr>
            <a:r>
              <a:rPr lang="el-GR" sz="2200" dirty="0"/>
              <a:t>	</a:t>
            </a:r>
            <a:r>
              <a:rPr lang="el-GR" sz="2200" b="1" dirty="0">
                <a:solidFill>
                  <a:srgbClr val="002060"/>
                </a:solidFill>
              </a:rPr>
              <a:t>Σταθερή παραμένει η βασική στόχευση του Επαγγελματικού Λυκείου (ΕΠΑ.Λ.)  Αταλάντης, ότι το  σχολείο είναι ένας ζωντανός οργανισμός  που πρέπει να  αναβαθμίζεται συνεχώς και να βρίσκει νέους τρόπους  κάλυψης των αναγκών  του καθώς και αναπτυξιακές προοπτικές. </a:t>
            </a:r>
          </a:p>
          <a:p>
            <a:pPr>
              <a:buNone/>
            </a:pPr>
            <a:r>
              <a:rPr lang="el-GR" sz="2200" b="1" dirty="0"/>
              <a:t>     </a:t>
            </a:r>
            <a:r>
              <a:rPr lang="el-GR" sz="2200" b="1" u="sng" dirty="0">
                <a:solidFill>
                  <a:srgbClr val="FF0000"/>
                </a:solidFill>
                <a:effectLst>
                  <a:outerShdw blurRad="38100" dist="38100" dir="2700000" algn="tl">
                    <a:srgbClr val="000000">
                      <a:alpha val="43137"/>
                    </a:srgbClr>
                  </a:outerShdw>
                </a:effectLst>
              </a:rPr>
              <a:t>Το σχολείο έχει την ανάγκη να εμπλουτίσει τις δραστηριότητές του σε όλα τα</a:t>
            </a:r>
          </a:p>
          <a:p>
            <a:pPr>
              <a:buNone/>
            </a:pPr>
            <a:r>
              <a:rPr lang="el-GR" sz="2200" b="1" dirty="0">
                <a:solidFill>
                  <a:srgbClr val="FF0000"/>
                </a:solidFill>
                <a:effectLst>
                  <a:outerShdw blurRad="38100" dist="38100" dir="2700000" algn="tl">
                    <a:srgbClr val="000000">
                      <a:alpha val="43137"/>
                    </a:srgbClr>
                  </a:outerShdw>
                </a:effectLst>
              </a:rPr>
              <a:t>      </a:t>
            </a:r>
            <a:r>
              <a:rPr lang="el-GR" sz="2200" b="1" u="sng" dirty="0">
                <a:solidFill>
                  <a:srgbClr val="FF0000"/>
                </a:solidFill>
                <a:effectLst>
                  <a:outerShdw blurRad="38100" dist="38100" dir="2700000" algn="tl">
                    <a:srgbClr val="000000">
                      <a:alpha val="43137"/>
                    </a:srgbClr>
                  </a:outerShdw>
                </a:effectLst>
              </a:rPr>
              <a:t>επίπεδα για να γίνει πιο αποτελεσματικό και συγχρόνως ελκυστικό…………….</a:t>
            </a:r>
            <a:r>
              <a:rPr lang="el-GR" sz="2200" b="1" u="sng" dirty="0">
                <a:solidFill>
                  <a:srgbClr val="FF0000"/>
                </a:solidFill>
              </a:rPr>
              <a:t> </a:t>
            </a:r>
          </a:p>
          <a:p>
            <a:r>
              <a:rPr lang="el-GR" sz="2200" b="1" dirty="0">
                <a:solidFill>
                  <a:srgbClr val="002060"/>
                </a:solidFill>
              </a:rPr>
              <a:t>Σε επίπεδο   διασυνοριακών συνεργασιών και δικτύωσης</a:t>
            </a:r>
          </a:p>
          <a:p>
            <a:r>
              <a:rPr lang="el-GR" sz="2200" b="1" dirty="0">
                <a:solidFill>
                  <a:srgbClr val="002060"/>
                </a:solidFill>
              </a:rPr>
              <a:t>Σε επίπεδο παροχής υψηλού επιπέδου και εξειδικευμένης γνώσης  με </a:t>
            </a:r>
          </a:p>
          <a:p>
            <a:pPr>
              <a:buNone/>
            </a:pPr>
            <a:r>
              <a:rPr lang="el-GR" sz="2200" b="1" dirty="0">
                <a:solidFill>
                  <a:srgbClr val="002060"/>
                </a:solidFill>
              </a:rPr>
              <a:t>      σύγχρονες μεθόδους</a:t>
            </a:r>
          </a:p>
          <a:p>
            <a:r>
              <a:rPr lang="el-GR" sz="2200" b="1" dirty="0">
                <a:solidFill>
                  <a:srgbClr val="002060"/>
                </a:solidFill>
              </a:rPr>
              <a:t>Η ίδια η γνώση που προσφέρει το σχολείο μας έχει ανάγκη ανανέωσης και </a:t>
            </a:r>
            <a:r>
              <a:rPr lang="el-GR" sz="2200" b="1" dirty="0" err="1">
                <a:solidFill>
                  <a:srgbClr val="002060"/>
                </a:solidFill>
              </a:rPr>
              <a:t>επικαιροποίησης</a:t>
            </a:r>
            <a:r>
              <a:rPr lang="el-GR" sz="2200" b="1" dirty="0">
                <a:solidFill>
                  <a:srgbClr val="002060"/>
                </a:solidFill>
              </a:rPr>
              <a:t>, για να είναι εφάμιλλη των ευρωπαϊκών οργανισμών </a:t>
            </a:r>
          </a:p>
          <a:p>
            <a:r>
              <a:rPr lang="el-GR" sz="2200" b="1" dirty="0">
                <a:solidFill>
                  <a:srgbClr val="002060"/>
                </a:solidFill>
              </a:rPr>
              <a:t>Να δώσει στους μαθητές εφόδια και σωστές κατευθύνσεις στην επιλογή της εξειδίκευσης  που θα ακολουθήσουν. </a:t>
            </a:r>
          </a:p>
          <a:p>
            <a:r>
              <a:rPr lang="el-GR" sz="2200" b="1" dirty="0">
                <a:solidFill>
                  <a:srgbClr val="002060"/>
                </a:solidFill>
              </a:rPr>
              <a:t>Να τους δείξει δηλαδή σε πρώιμη φάση, ποιες είναι οι πραγματικές εργασιακές συνθήκες του επαγγέλματος που θα επιλέξουν και που ενδεχομένως να τους συνοδεύει για την υπόλοιπη ζωή τους. </a:t>
            </a:r>
          </a:p>
          <a:p>
            <a:endParaRPr lang="el-GR" sz="2200" u="sng" dirty="0"/>
          </a:p>
          <a:p>
            <a:endParaRPr lang="el-GR" dirty="0"/>
          </a:p>
        </p:txBody>
      </p:sp>
      <p:pic>
        <p:nvPicPr>
          <p:cNvPr id="4"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5"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6"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0"/>
            <a:ext cx="1357322" cy="627322"/>
          </a:xfrm>
          <a:prstGeom prst="rect">
            <a:avLst/>
          </a:prstGeom>
          <a:noFill/>
        </p:spPr>
      </p:pic>
      <p:pic>
        <p:nvPicPr>
          <p:cNvPr id="7"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24"/>
            <a:ext cx="2840797" cy="50006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714356"/>
            <a:ext cx="8229600" cy="642942"/>
          </a:xfrm>
        </p:spPr>
        <p:txBody>
          <a:bodyPr>
            <a:normAutofit/>
          </a:bodyPr>
          <a:lstStyle/>
          <a:p>
            <a:r>
              <a:rPr lang="el-GR" sz="3600" b="1" dirty="0">
                <a:solidFill>
                  <a:schemeClr val="bg1"/>
                </a:solidFill>
              </a:rPr>
              <a:t>Οι ανάγκες του σχολείου μας….</a:t>
            </a:r>
            <a:endParaRPr lang="el-GR" sz="3600" dirty="0">
              <a:solidFill>
                <a:schemeClr val="bg1"/>
              </a:solidFill>
            </a:endParaRPr>
          </a:p>
        </p:txBody>
      </p:sp>
      <p:sp>
        <p:nvSpPr>
          <p:cNvPr id="3" name="2 - Θέση περιεχομένου"/>
          <p:cNvSpPr>
            <a:spLocks noGrp="1"/>
          </p:cNvSpPr>
          <p:nvPr>
            <p:ph idx="1"/>
          </p:nvPr>
        </p:nvSpPr>
        <p:spPr>
          <a:xfrm>
            <a:off x="0" y="1500175"/>
            <a:ext cx="9144000" cy="2000263"/>
          </a:xfrm>
          <a:solidFill>
            <a:srgbClr val="FFC000"/>
          </a:solidFill>
        </p:spPr>
        <p:txBody>
          <a:bodyPr>
            <a:noAutofit/>
          </a:bodyPr>
          <a:lstStyle/>
          <a:p>
            <a:r>
              <a:rPr lang="el-GR" sz="2000" b="1" dirty="0">
                <a:solidFill>
                  <a:srgbClr val="002060"/>
                </a:solidFill>
              </a:rPr>
              <a:t>Ακόμη έχουμε ανάγκη να διαμορφώσουμε καλύτερα και πιο κατανοητά την</a:t>
            </a:r>
          </a:p>
          <a:p>
            <a:pPr>
              <a:buNone/>
            </a:pPr>
            <a:r>
              <a:rPr lang="el-GR" sz="2000" b="1" dirty="0">
                <a:solidFill>
                  <a:srgbClr val="002060"/>
                </a:solidFill>
              </a:rPr>
              <a:t> εικόνα του σχολείου μας στην τοπική κοινωνία. Διαπιστώσαμε ότι συχνά</a:t>
            </a:r>
          </a:p>
          <a:p>
            <a:pPr>
              <a:buNone/>
            </a:pPr>
            <a:r>
              <a:rPr lang="el-GR" sz="2000" b="1" dirty="0">
                <a:solidFill>
                  <a:srgbClr val="002060"/>
                </a:solidFill>
              </a:rPr>
              <a:t> μαθητές και γονείς δεν γνωρίζουν τις δυνατότητες που τους δίνει η φοίτηση σε</a:t>
            </a:r>
          </a:p>
          <a:p>
            <a:pPr>
              <a:buNone/>
            </a:pPr>
            <a:r>
              <a:rPr lang="el-GR" sz="2000" b="1" dirty="0">
                <a:solidFill>
                  <a:srgbClr val="002060"/>
                </a:solidFill>
              </a:rPr>
              <a:t> Επαγγελματικό Λύκειο. </a:t>
            </a:r>
            <a:r>
              <a:rPr lang="el-GR" sz="1050" b="1" dirty="0">
                <a:solidFill>
                  <a:srgbClr val="002060"/>
                </a:solidFill>
                <a:sym typeface="Wingdings"/>
              </a:rPr>
              <a:t>  </a:t>
            </a:r>
            <a:r>
              <a:rPr lang="el-GR" sz="2000" b="1" dirty="0">
                <a:solidFill>
                  <a:srgbClr val="002060"/>
                </a:solidFill>
              </a:rPr>
              <a:t>Δηλαδή δεν έχει γίνει πλήρως κατανοητός ο ρόλος του</a:t>
            </a:r>
          </a:p>
          <a:p>
            <a:pPr>
              <a:buNone/>
            </a:pPr>
            <a:r>
              <a:rPr lang="el-GR" sz="2000" b="1" dirty="0">
                <a:solidFill>
                  <a:srgbClr val="002060"/>
                </a:solidFill>
              </a:rPr>
              <a:t> επαγγελματικού  Λυκείου στην τοπική κοινωνία και ίσως και ευρύτερα.</a:t>
            </a:r>
          </a:p>
        </p:txBody>
      </p:sp>
      <p:pic>
        <p:nvPicPr>
          <p:cNvPr id="4"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5"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6"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0"/>
            <a:ext cx="1357322" cy="627322"/>
          </a:xfrm>
          <a:prstGeom prst="rect">
            <a:avLst/>
          </a:prstGeom>
          <a:noFill/>
        </p:spPr>
      </p:pic>
      <p:pic>
        <p:nvPicPr>
          <p:cNvPr id="7"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24"/>
            <a:ext cx="2840797" cy="500066"/>
          </a:xfrm>
          <a:prstGeom prst="rect">
            <a:avLst/>
          </a:prstGeom>
          <a:noFill/>
        </p:spPr>
      </p:pic>
      <p:sp>
        <p:nvSpPr>
          <p:cNvPr id="8" name="2 - Θέση περιεχομένου"/>
          <p:cNvSpPr txBox="1">
            <a:spLocks/>
          </p:cNvSpPr>
          <p:nvPr/>
        </p:nvSpPr>
        <p:spPr>
          <a:xfrm>
            <a:off x="214282" y="3643314"/>
            <a:ext cx="8643998" cy="2571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8 - Ορθογώνιο"/>
          <p:cNvSpPr/>
          <p:nvPr/>
        </p:nvSpPr>
        <p:spPr>
          <a:xfrm>
            <a:off x="214282" y="3915511"/>
            <a:ext cx="8643998" cy="2585323"/>
          </a:xfrm>
          <a:prstGeom prst="rect">
            <a:avLst/>
          </a:prstGeom>
        </p:spPr>
        <p:txBody>
          <a:bodyPr wrap="square">
            <a:spAutoFit/>
          </a:bodyPr>
          <a:lstStyle/>
          <a:p>
            <a:pPr algn="ctr"/>
            <a:r>
              <a:rPr lang="el-GR" sz="2400" b="1" i="1" dirty="0">
                <a:solidFill>
                  <a:schemeClr val="bg1"/>
                </a:solidFill>
                <a:effectLst>
                  <a:outerShdw blurRad="38100" dist="38100" dir="2700000" algn="tl">
                    <a:srgbClr val="000000">
                      <a:alpha val="43137"/>
                    </a:srgbClr>
                  </a:outerShdw>
                </a:effectLst>
              </a:rPr>
              <a:t>Με αυτό το σκεπτικό και για να ανταποκριθούμε στα πιο πάνω, απαιτείται να κάνουμε ακόμα πιο μεγάλα και δυναμικά βήματα στην κατεύθυνση της εξωστρέφειας και εκσυγχρονισμού του σχολείου,  αναζητώντας πηγές γνώσης και δράσεις καινοτομίας. </a:t>
            </a:r>
          </a:p>
          <a:p>
            <a:pPr algn="ctr"/>
            <a:r>
              <a:rPr lang="el-GR" sz="2400" b="1" i="1" u="sng" dirty="0">
                <a:solidFill>
                  <a:schemeClr val="bg1"/>
                </a:solidFill>
                <a:effectLst>
                  <a:outerShdw blurRad="38100" dist="38100" dir="2700000" algn="tl">
                    <a:srgbClr val="000000">
                      <a:alpha val="43137"/>
                    </a:srgbClr>
                  </a:outerShdw>
                </a:effectLst>
              </a:rPr>
              <a:t>Γι’ αυτό κρίναμε απαραίτητη τη συμμετοχή μας σε προγράμματα ευρωπαϊκής κινητικότητας, όπως η παρούσα δράση</a:t>
            </a:r>
            <a:r>
              <a:rPr lang="el-GR" b="1" i="1" u="sng" dirty="0">
                <a:solidFill>
                  <a:schemeClr val="bg1"/>
                </a:solidFill>
                <a:effectLst>
                  <a:outerShdw blurRad="38100" dist="38100" dir="2700000" algn="tl">
                    <a:srgbClr val="000000">
                      <a:alpha val="43137"/>
                    </a:srgbClr>
                  </a:outerShdw>
                </a:effectLst>
              </a:rPr>
              <a:t>.</a:t>
            </a:r>
          </a:p>
          <a:p>
            <a:endParaRPr lang="el-GR" dirty="0"/>
          </a:p>
        </p:txBody>
      </p:sp>
      <p:pic>
        <p:nvPicPr>
          <p:cNvPr id="10"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11"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571504"/>
          </a:xfrm>
        </p:spPr>
        <p:txBody>
          <a:bodyPr>
            <a:normAutofit fontScale="90000"/>
          </a:bodyPr>
          <a:lstStyle/>
          <a:p>
            <a:br>
              <a:rPr lang="el-GR" b="1" dirty="0"/>
            </a:br>
            <a:r>
              <a:rPr lang="el-GR" sz="4000" b="1" dirty="0">
                <a:solidFill>
                  <a:schemeClr val="bg1"/>
                </a:solidFill>
              </a:rPr>
              <a:t>Η Θεματολογία ……..</a:t>
            </a:r>
            <a:br>
              <a:rPr lang="el-GR" sz="4000" dirty="0">
                <a:solidFill>
                  <a:schemeClr val="bg1"/>
                </a:solidFill>
              </a:rPr>
            </a:br>
            <a:endParaRPr lang="el-GR" sz="4000" dirty="0">
              <a:solidFill>
                <a:schemeClr val="bg1"/>
              </a:solidFill>
            </a:endParaRPr>
          </a:p>
        </p:txBody>
      </p:sp>
      <p:sp>
        <p:nvSpPr>
          <p:cNvPr id="3" name="2 - Θέση περιεχομένου"/>
          <p:cNvSpPr>
            <a:spLocks noGrp="1"/>
          </p:cNvSpPr>
          <p:nvPr>
            <p:ph idx="1"/>
          </p:nvPr>
        </p:nvSpPr>
        <p:spPr>
          <a:xfrm>
            <a:off x="142844" y="1214422"/>
            <a:ext cx="8858312" cy="5500726"/>
          </a:xfrm>
          <a:solidFill>
            <a:srgbClr val="FFC000"/>
          </a:solidFill>
        </p:spPr>
        <p:txBody>
          <a:bodyPr>
            <a:normAutofit fontScale="47500" lnSpcReduction="20000"/>
          </a:bodyPr>
          <a:lstStyle/>
          <a:p>
            <a:pPr>
              <a:buNone/>
            </a:pPr>
            <a:r>
              <a:rPr lang="el-GR" sz="3800" b="1" dirty="0">
                <a:solidFill>
                  <a:srgbClr val="002060"/>
                </a:solidFill>
              </a:rPr>
              <a:t>Η ομάδα διαχείρισης προγραμμάτων </a:t>
            </a:r>
            <a:r>
              <a:rPr lang="en-US" sz="3800" b="1" dirty="0">
                <a:solidFill>
                  <a:srgbClr val="002060"/>
                </a:solidFill>
              </a:rPr>
              <a:t>Erasmus</a:t>
            </a:r>
            <a:r>
              <a:rPr lang="el-GR" sz="3800" b="1" dirty="0">
                <a:solidFill>
                  <a:srgbClr val="002060"/>
                </a:solidFill>
              </a:rPr>
              <a:t>+  του σχολείου, λαμβάνοντας υπόψη</a:t>
            </a:r>
          </a:p>
          <a:p>
            <a:pPr>
              <a:buNone/>
            </a:pPr>
            <a:r>
              <a:rPr lang="el-GR" sz="3800" b="1" dirty="0">
                <a:solidFill>
                  <a:srgbClr val="002060"/>
                </a:solidFill>
              </a:rPr>
              <a:t> τους τομείς που θα συμμετείχαν στην παρούσα αίτηση, τους  στόχους του</a:t>
            </a:r>
          </a:p>
          <a:p>
            <a:pPr>
              <a:buNone/>
            </a:pPr>
            <a:r>
              <a:rPr lang="el-GR" sz="3800" b="1" dirty="0">
                <a:solidFill>
                  <a:srgbClr val="002060"/>
                </a:solidFill>
              </a:rPr>
              <a:t> σχολείου, αλλά και τις ανάγκες για εκπαίδευση των μαθητών των συγκεκριμένων</a:t>
            </a:r>
          </a:p>
          <a:p>
            <a:pPr>
              <a:buNone/>
            </a:pPr>
            <a:r>
              <a:rPr lang="el-GR" sz="3800" b="1" dirty="0">
                <a:solidFill>
                  <a:srgbClr val="002060"/>
                </a:solidFill>
              </a:rPr>
              <a:t> τομέων,   διαμόρφωσε την πρόταση.  </a:t>
            </a:r>
          </a:p>
          <a:p>
            <a:pPr>
              <a:buNone/>
            </a:pPr>
            <a:endParaRPr lang="el-GR" sz="3800" b="1" dirty="0">
              <a:solidFill>
                <a:srgbClr val="002060"/>
              </a:solidFill>
            </a:endParaRPr>
          </a:p>
          <a:p>
            <a:r>
              <a:rPr lang="el-GR" sz="3800" b="1" dirty="0">
                <a:solidFill>
                  <a:schemeClr val="accent3">
                    <a:lumMod val="50000"/>
                  </a:schemeClr>
                </a:solidFill>
                <a:effectLst>
                  <a:outerShdw blurRad="38100" dist="38100" dir="2700000" algn="tl">
                    <a:srgbClr val="000000">
                      <a:alpha val="43137"/>
                    </a:srgbClr>
                  </a:outerShdw>
                </a:effectLst>
              </a:rPr>
              <a:t>Οι μαθητές του τομέα Γεωπονίας Τροφίμων &amp; Περιβάλλοντος με την πρακτική</a:t>
            </a:r>
          </a:p>
          <a:p>
            <a:pPr>
              <a:buNone/>
            </a:pPr>
            <a:r>
              <a:rPr lang="el-GR" sz="3800" b="1" dirty="0">
                <a:solidFill>
                  <a:schemeClr val="accent3">
                    <a:lumMod val="50000"/>
                  </a:schemeClr>
                </a:solidFill>
                <a:effectLst>
                  <a:outerShdw blurRad="38100" dist="38100" dir="2700000" algn="tl">
                    <a:srgbClr val="000000">
                      <a:alpha val="43137"/>
                    </a:srgbClr>
                  </a:outerShdw>
                </a:effectLst>
              </a:rPr>
              <a:t> άσκηση και τις επισκέψεις σε φορείς και βιομηχανίες της Γερμανίας που</a:t>
            </a:r>
          </a:p>
          <a:p>
            <a:pPr>
              <a:buNone/>
            </a:pPr>
            <a:r>
              <a:rPr lang="el-GR" sz="3800" b="1" dirty="0">
                <a:solidFill>
                  <a:schemeClr val="accent3">
                    <a:lumMod val="50000"/>
                  </a:schemeClr>
                </a:solidFill>
                <a:effectLst>
                  <a:outerShdw blurRad="38100" dist="38100" dir="2700000" algn="tl">
                    <a:srgbClr val="000000">
                      <a:alpha val="43137"/>
                    </a:srgbClr>
                  </a:outerShdw>
                </a:effectLst>
              </a:rPr>
              <a:t> δραστηριοποιούνται στην ανακύκλωση, </a:t>
            </a:r>
            <a:r>
              <a:rPr lang="el-GR" sz="3800" b="1" dirty="0" err="1">
                <a:solidFill>
                  <a:schemeClr val="accent3">
                    <a:lumMod val="50000"/>
                  </a:schemeClr>
                </a:solidFill>
                <a:effectLst>
                  <a:outerShdw blurRad="38100" dist="38100" dir="2700000" algn="tl">
                    <a:srgbClr val="000000">
                      <a:alpha val="43137"/>
                    </a:srgbClr>
                  </a:outerShdw>
                </a:effectLst>
              </a:rPr>
              <a:t>κομποστοποίηση</a:t>
            </a:r>
            <a:r>
              <a:rPr lang="el-GR" sz="3800" b="1" dirty="0">
                <a:solidFill>
                  <a:schemeClr val="accent3">
                    <a:lumMod val="50000"/>
                  </a:schemeClr>
                </a:solidFill>
                <a:effectLst>
                  <a:outerShdw blurRad="38100" dist="38100" dir="2700000" algn="tl">
                    <a:srgbClr val="000000">
                      <a:alpha val="43137"/>
                    </a:srgbClr>
                  </a:outerShdw>
                </a:effectLst>
              </a:rPr>
              <a:t>, ανάκτηση πρώτων</a:t>
            </a:r>
          </a:p>
          <a:p>
            <a:pPr>
              <a:buNone/>
            </a:pPr>
            <a:r>
              <a:rPr lang="el-GR" sz="3800" b="1" dirty="0">
                <a:solidFill>
                  <a:schemeClr val="accent3">
                    <a:lumMod val="50000"/>
                  </a:schemeClr>
                </a:solidFill>
                <a:effectLst>
                  <a:outerShdw blurRad="38100" dist="38100" dir="2700000" algn="tl">
                    <a:srgbClr val="000000">
                      <a:alpha val="43137"/>
                    </a:srgbClr>
                  </a:outerShdw>
                </a:effectLst>
              </a:rPr>
              <a:t> υλών από απόβλητα και βιολογικούς σταθμούς,  θα έχουν τη δυνατότητα να</a:t>
            </a:r>
          </a:p>
          <a:p>
            <a:pPr>
              <a:buNone/>
            </a:pPr>
            <a:r>
              <a:rPr lang="el-GR" sz="3800" b="1" dirty="0">
                <a:solidFill>
                  <a:schemeClr val="accent3">
                    <a:lumMod val="50000"/>
                  </a:schemeClr>
                </a:solidFill>
                <a:effectLst>
                  <a:outerShdw blurRad="38100" dist="38100" dir="2700000" algn="tl">
                    <a:srgbClr val="000000">
                      <a:alpha val="43137"/>
                    </a:srgbClr>
                  </a:outerShdw>
                </a:effectLst>
              </a:rPr>
              <a:t> εκπαιδευτούν και να δουν σε πραγματικές συνθήκες αυτά που θεωρητικά</a:t>
            </a:r>
          </a:p>
          <a:p>
            <a:pPr>
              <a:buNone/>
            </a:pPr>
            <a:r>
              <a:rPr lang="el-GR" sz="3800" b="1" dirty="0">
                <a:solidFill>
                  <a:schemeClr val="accent3">
                    <a:lumMod val="50000"/>
                  </a:schemeClr>
                </a:solidFill>
                <a:effectLst>
                  <a:outerShdw blurRad="38100" dist="38100" dir="2700000" algn="tl">
                    <a:srgbClr val="000000">
                      <a:alpha val="43137"/>
                    </a:srgbClr>
                  </a:outerShdw>
                </a:effectLst>
              </a:rPr>
              <a:t> μαθαίνουν στο σχολείο. </a:t>
            </a:r>
          </a:p>
          <a:p>
            <a:pPr>
              <a:buNone/>
            </a:pPr>
            <a:endParaRPr lang="el-GR" sz="3800" dirty="0"/>
          </a:p>
          <a:p>
            <a:r>
              <a:rPr lang="el-GR" sz="3800" b="1" dirty="0">
                <a:solidFill>
                  <a:srgbClr val="FF0000"/>
                </a:solidFill>
                <a:effectLst>
                  <a:outerShdw blurRad="38100" dist="38100" dir="2700000" algn="tl">
                    <a:srgbClr val="000000">
                      <a:alpha val="43137"/>
                    </a:srgbClr>
                  </a:outerShdw>
                </a:effectLst>
              </a:rPr>
              <a:t>Οι μαθητές του τομέα Διοίκησης &amp; Οικονομίας θα μεταβούν στην Κύπρο όπου</a:t>
            </a:r>
          </a:p>
          <a:p>
            <a:pPr>
              <a:buNone/>
            </a:pPr>
            <a:r>
              <a:rPr lang="el-GR" sz="3800" b="1" dirty="0">
                <a:solidFill>
                  <a:srgbClr val="FF0000"/>
                </a:solidFill>
                <a:effectLst>
                  <a:outerShdw blurRad="38100" dist="38100" dir="2700000" algn="tl">
                    <a:srgbClr val="000000">
                      <a:alpha val="43137"/>
                    </a:srgbClr>
                  </a:outerShdw>
                </a:effectLst>
              </a:rPr>
              <a:t> θα πραγματοποιήσουν πρακτική άσκηση σε συναφείς επιχειρήσεις του κλάδου </a:t>
            </a:r>
          </a:p>
          <a:p>
            <a:pPr>
              <a:buNone/>
            </a:pPr>
            <a:r>
              <a:rPr lang="el-GR" sz="3800" b="1" dirty="0">
                <a:solidFill>
                  <a:srgbClr val="FF0000"/>
                </a:solidFill>
                <a:effectLst>
                  <a:outerShdw blurRad="38100" dist="38100" dir="2700000" algn="tl">
                    <a:srgbClr val="000000">
                      <a:alpha val="43137"/>
                    </a:srgbClr>
                  </a:outerShdw>
                </a:effectLst>
              </a:rPr>
              <a:t> τους,  θα συνδυάσουν σύγχρονα συστήματα και προγράμματα που εφαρμόζονται</a:t>
            </a:r>
          </a:p>
          <a:p>
            <a:pPr>
              <a:buNone/>
            </a:pPr>
            <a:r>
              <a:rPr lang="el-GR" sz="3800" b="1" dirty="0">
                <a:solidFill>
                  <a:srgbClr val="FF0000"/>
                </a:solidFill>
                <a:effectLst>
                  <a:outerShdw blurRad="38100" dist="38100" dir="2700000" algn="tl">
                    <a:srgbClr val="000000">
                      <a:alpha val="43137"/>
                    </a:srgbClr>
                  </a:outerShdw>
                </a:effectLst>
              </a:rPr>
              <a:t> στις εκεί επιχειρήσεις με τις θεωρητικές τους γνώσεις. </a:t>
            </a:r>
          </a:p>
          <a:p>
            <a:pPr>
              <a:buNone/>
            </a:pPr>
            <a:r>
              <a:rPr lang="el-GR" sz="3800" dirty="0">
                <a:solidFill>
                  <a:schemeClr val="accent4">
                    <a:lumMod val="75000"/>
                  </a:schemeClr>
                </a:solidFill>
                <a:effectLst>
                  <a:outerShdw blurRad="38100" dist="38100" dir="2700000" algn="tl">
                    <a:srgbClr val="000000">
                      <a:alpha val="43137"/>
                    </a:srgbClr>
                  </a:outerShdw>
                </a:effectLst>
              </a:rPr>
              <a:t>Συνοψίζοντας τα παραπάνω οι μαθητές μας με το σχέδιο που διαμορφώθηκε θα γνωρίσουν</a:t>
            </a:r>
          </a:p>
          <a:p>
            <a:pPr>
              <a:buNone/>
            </a:pPr>
            <a:r>
              <a:rPr lang="el-GR" sz="3800" dirty="0">
                <a:solidFill>
                  <a:schemeClr val="accent4">
                    <a:lumMod val="75000"/>
                  </a:schemeClr>
                </a:solidFill>
                <a:effectLst>
                  <a:outerShdw blurRad="38100" dist="38100" dir="2700000" algn="tl">
                    <a:srgbClr val="000000">
                      <a:alpha val="43137"/>
                    </a:srgbClr>
                  </a:outerShdw>
                </a:effectLst>
              </a:rPr>
              <a:t>τη </a:t>
            </a:r>
            <a:r>
              <a:rPr lang="el-GR" sz="3800" b="1" i="1" u="sng" dirty="0">
                <a:solidFill>
                  <a:schemeClr val="accent4">
                    <a:lumMod val="75000"/>
                  </a:schemeClr>
                </a:solidFill>
                <a:effectLst>
                  <a:outerShdw blurRad="38100" dist="38100" dir="2700000" algn="tl">
                    <a:srgbClr val="000000">
                      <a:alpha val="43137"/>
                    </a:srgbClr>
                  </a:outerShdw>
                </a:effectLst>
              </a:rPr>
              <a:t>Βιώσιμη Ανάπτυξη, την περιβαλλοντική προστασία και την οικονομική ευημερία,</a:t>
            </a:r>
          </a:p>
          <a:p>
            <a:pPr>
              <a:buNone/>
            </a:pPr>
            <a:r>
              <a:rPr lang="el-GR" sz="3800" dirty="0">
                <a:solidFill>
                  <a:schemeClr val="accent4">
                    <a:lumMod val="75000"/>
                  </a:schemeClr>
                </a:solidFill>
                <a:effectLst>
                  <a:outerShdw blurRad="38100" dist="38100" dir="2700000" algn="tl">
                    <a:srgbClr val="000000">
                      <a:alpha val="43137"/>
                    </a:srgbClr>
                  </a:outerShdw>
                </a:effectLst>
              </a:rPr>
              <a:t>έννοιες στόχοι του προγράμματός μας. </a:t>
            </a:r>
          </a:p>
          <a:p>
            <a:pPr>
              <a:buNone/>
            </a:pPr>
            <a:endParaRPr lang="el-GR" sz="3500" b="1" dirty="0">
              <a:solidFill>
                <a:srgbClr val="FF0000"/>
              </a:solidFill>
              <a:effectLst>
                <a:outerShdw blurRad="38100" dist="38100" dir="2700000" algn="tl">
                  <a:srgbClr val="000000">
                    <a:alpha val="43137"/>
                  </a:srgbClr>
                </a:outerShdw>
              </a:effectLst>
            </a:endParaRPr>
          </a:p>
          <a:p>
            <a:endParaRPr lang="el-GR" dirty="0"/>
          </a:p>
        </p:txBody>
      </p:sp>
      <p:pic>
        <p:nvPicPr>
          <p:cNvPr id="4"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5"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6"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7"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642942"/>
          </a:xfrm>
        </p:spPr>
        <p:txBody>
          <a:bodyPr>
            <a:normAutofit/>
          </a:bodyPr>
          <a:lstStyle/>
          <a:p>
            <a:r>
              <a:rPr lang="el-GR" sz="3600" b="1" dirty="0">
                <a:solidFill>
                  <a:schemeClr val="bg1"/>
                </a:solidFill>
              </a:rPr>
              <a:t>Στόχοι……….</a:t>
            </a:r>
          </a:p>
        </p:txBody>
      </p:sp>
      <p:sp>
        <p:nvSpPr>
          <p:cNvPr id="3" name="2 - Θέση περιεχομένου"/>
          <p:cNvSpPr>
            <a:spLocks noGrp="1"/>
          </p:cNvSpPr>
          <p:nvPr>
            <p:ph idx="1"/>
          </p:nvPr>
        </p:nvSpPr>
        <p:spPr>
          <a:xfrm>
            <a:off x="142844" y="1285860"/>
            <a:ext cx="8858312" cy="5429288"/>
          </a:xfrm>
          <a:solidFill>
            <a:srgbClr val="FFC000"/>
          </a:solidFill>
        </p:spPr>
        <p:txBody>
          <a:bodyPr>
            <a:normAutofit fontScale="62500" lnSpcReduction="20000"/>
          </a:bodyPr>
          <a:lstStyle/>
          <a:p>
            <a:r>
              <a:rPr lang="el-GR" b="1" dirty="0">
                <a:effectLst>
                  <a:outerShdw blurRad="38100" dist="38100" dir="2700000" algn="tl">
                    <a:srgbClr val="000000">
                      <a:alpha val="43137"/>
                    </a:srgbClr>
                  </a:outerShdw>
                </a:effectLst>
              </a:rPr>
              <a:t>Στοχεύουμε στη σύνδεση της εκπαίδευσης με την αγορά εργασίας και</a:t>
            </a:r>
          </a:p>
          <a:p>
            <a:pPr>
              <a:buNone/>
            </a:pPr>
            <a:r>
              <a:rPr lang="el-GR" b="1" dirty="0">
                <a:effectLst>
                  <a:outerShdw blurRad="38100" dist="38100" dir="2700000" algn="tl">
                    <a:srgbClr val="000000">
                      <a:alpha val="43137"/>
                    </a:srgbClr>
                  </a:outerShdw>
                </a:effectLst>
              </a:rPr>
              <a:t> το γενικότερο «άνοιγμα» του σχολείου προς τον επιχειρηματικό κόσμο,</a:t>
            </a:r>
          </a:p>
          <a:p>
            <a:pPr>
              <a:buNone/>
            </a:pPr>
            <a:r>
              <a:rPr lang="el-GR" b="1" dirty="0">
                <a:effectLst>
                  <a:outerShdw blurRad="38100" dist="38100" dir="2700000" algn="tl">
                    <a:srgbClr val="000000">
                      <a:alpha val="43137"/>
                    </a:srgbClr>
                  </a:outerShdw>
                </a:effectLst>
              </a:rPr>
              <a:t> μέσω της ενίσχυσης, των σχέσεων εκπαίδευσης και εργασίας.</a:t>
            </a:r>
          </a:p>
          <a:p>
            <a:r>
              <a:rPr lang="el-GR" b="1" dirty="0">
                <a:effectLst>
                  <a:outerShdw blurRad="38100" dist="38100" dir="2700000" algn="tl">
                    <a:srgbClr val="000000">
                      <a:alpha val="43137"/>
                    </a:srgbClr>
                  </a:outerShdw>
                </a:effectLst>
              </a:rPr>
              <a:t>Θεωρούμε απαραίτητη τη συμπλήρωση της θεωρητικής γνώσης με την</a:t>
            </a:r>
          </a:p>
          <a:p>
            <a:pPr>
              <a:buNone/>
            </a:pPr>
            <a:r>
              <a:rPr lang="el-GR" b="1" dirty="0">
                <a:effectLst>
                  <a:outerShdw blurRad="38100" dist="38100" dir="2700000" algn="tl">
                    <a:srgbClr val="000000">
                      <a:alpha val="43137"/>
                    </a:srgbClr>
                  </a:outerShdw>
                </a:effectLst>
              </a:rPr>
              <a:t> πρακτική άσκηση. </a:t>
            </a:r>
          </a:p>
          <a:p>
            <a:r>
              <a:rPr lang="el-GR" b="1" dirty="0">
                <a:effectLst>
                  <a:outerShdw blurRad="38100" dist="38100" dir="2700000" algn="tl">
                    <a:srgbClr val="000000">
                      <a:alpha val="43137"/>
                    </a:srgbClr>
                  </a:outerShdw>
                </a:effectLst>
              </a:rPr>
              <a:t>Στοχεύουμε στη διαμόρφωση επιχειρηματικής συνείδησης των</a:t>
            </a:r>
          </a:p>
          <a:p>
            <a:pPr>
              <a:buNone/>
            </a:pPr>
            <a:r>
              <a:rPr lang="el-GR" b="1" dirty="0">
                <a:effectLst>
                  <a:outerShdw blurRad="38100" dist="38100" dir="2700000" algn="tl">
                    <a:srgbClr val="000000">
                      <a:alpha val="43137"/>
                    </a:srgbClr>
                  </a:outerShdw>
                </a:effectLst>
              </a:rPr>
              <a:t> σπουδαστών μας και επιδιώκουμε να ενισχύσουμε την αυτοπεποίθησή</a:t>
            </a:r>
          </a:p>
          <a:p>
            <a:pPr>
              <a:buNone/>
            </a:pPr>
            <a:r>
              <a:rPr lang="el-GR" b="1" dirty="0">
                <a:effectLst>
                  <a:outerShdw blurRad="38100" dist="38100" dir="2700000" algn="tl">
                    <a:srgbClr val="000000">
                      <a:alpha val="43137"/>
                    </a:srgbClr>
                  </a:outerShdw>
                </a:effectLst>
              </a:rPr>
              <a:t> τους προς αυτήν την κατεύθυνση. </a:t>
            </a:r>
          </a:p>
          <a:p>
            <a:r>
              <a:rPr lang="el-GR" b="1" dirty="0">
                <a:effectLst>
                  <a:outerShdw blurRad="38100" dist="38100" dir="2700000" algn="tl">
                    <a:srgbClr val="000000">
                      <a:alpha val="43137"/>
                    </a:srgbClr>
                  </a:outerShdw>
                </a:effectLst>
              </a:rPr>
              <a:t>Διαβλέπουμε την μεταβολή του εργασιακού περιβάλλοντος σε</a:t>
            </a:r>
          </a:p>
          <a:p>
            <a:pPr>
              <a:buNone/>
            </a:pPr>
            <a:r>
              <a:rPr lang="el-GR" b="1" dirty="0">
                <a:effectLst>
                  <a:outerShdw blurRad="38100" dist="38100" dir="2700000" algn="tl">
                    <a:srgbClr val="000000">
                      <a:alpha val="43137"/>
                    </a:srgbClr>
                  </a:outerShdw>
                </a:effectLst>
              </a:rPr>
              <a:t> περισσότερο ανταγωνιστικό και πολυεθνικό και νιώθουμε πως η ανάγκη</a:t>
            </a:r>
          </a:p>
          <a:p>
            <a:pPr>
              <a:buNone/>
            </a:pPr>
            <a:r>
              <a:rPr lang="el-GR" b="1" dirty="0">
                <a:effectLst>
                  <a:outerShdw blurRad="38100" dist="38100" dir="2700000" algn="tl">
                    <a:srgbClr val="000000">
                      <a:alpha val="43137"/>
                    </a:srgbClr>
                  </a:outerShdw>
                </a:effectLst>
              </a:rPr>
              <a:t> για εναρμόνιση με τα ευρωπαϊκά πεπραγμένα είναι μεγαλύτερη από</a:t>
            </a:r>
          </a:p>
          <a:p>
            <a:pPr>
              <a:buNone/>
            </a:pPr>
            <a:r>
              <a:rPr lang="el-GR" b="1" dirty="0">
                <a:effectLst>
                  <a:outerShdw blurRad="38100" dist="38100" dir="2700000" algn="tl">
                    <a:srgbClr val="000000">
                      <a:alpha val="43137"/>
                    </a:srgbClr>
                  </a:outerShdw>
                </a:effectLst>
              </a:rPr>
              <a:t> ποτέ. </a:t>
            </a:r>
          </a:p>
          <a:p>
            <a:r>
              <a:rPr lang="el-GR" b="1" dirty="0">
                <a:effectLst>
                  <a:outerShdw blurRad="38100" dist="38100" dir="2700000" algn="tl">
                    <a:srgbClr val="000000">
                      <a:alpha val="43137"/>
                    </a:srgbClr>
                  </a:outerShdw>
                </a:effectLst>
              </a:rPr>
              <a:t>Με την ενσωμάτωση των αποτελεσμάτων του σχεδίου στα  προγράμματα σπουδών δημιουργούμε εκπαιδευτικές μεθόδους και καινοτομίες στη διδασκαλία.</a:t>
            </a:r>
          </a:p>
          <a:p>
            <a:pPr algn="ctr">
              <a:buNone/>
            </a:pPr>
            <a:r>
              <a:rPr lang="el-GR" b="1" dirty="0">
                <a:solidFill>
                  <a:srgbClr val="FF0000"/>
                </a:solidFill>
                <a:effectLst>
                  <a:outerShdw blurRad="38100" dist="38100" dir="2700000" algn="tl">
                    <a:srgbClr val="000000">
                      <a:alpha val="43137"/>
                    </a:srgbClr>
                  </a:outerShdw>
                </a:effectLst>
              </a:rPr>
              <a:t>Μέσα από αυτές τις στοχεύσεις πηγάζουν και οι ανάγκες </a:t>
            </a:r>
          </a:p>
          <a:p>
            <a:pPr algn="ctr">
              <a:buNone/>
            </a:pPr>
            <a:r>
              <a:rPr lang="el-GR" b="1" dirty="0">
                <a:solidFill>
                  <a:srgbClr val="FF0000"/>
                </a:solidFill>
                <a:effectLst>
                  <a:outerShdw blurRad="38100" dist="38100" dir="2700000" algn="tl">
                    <a:srgbClr val="000000">
                      <a:alpha val="43137"/>
                    </a:srgbClr>
                  </a:outerShdw>
                </a:effectLst>
              </a:rPr>
              <a:t>του σχολείου μας  σήμερα.</a:t>
            </a:r>
          </a:p>
          <a:p>
            <a:endParaRPr lang="el-GR" dirty="0"/>
          </a:p>
        </p:txBody>
      </p:sp>
      <p:pic>
        <p:nvPicPr>
          <p:cNvPr id="4"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5"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6"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7"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74720"/>
          </a:xfrm>
        </p:spPr>
        <p:txBody>
          <a:bodyPr>
            <a:normAutofit/>
          </a:bodyPr>
          <a:lstStyle/>
          <a:p>
            <a:r>
              <a:rPr lang="el-GR" sz="3600" b="1" dirty="0">
                <a:solidFill>
                  <a:schemeClr val="bg1"/>
                </a:solidFill>
              </a:rPr>
              <a:t>Οι φορείς υποδοχής……….</a:t>
            </a:r>
          </a:p>
        </p:txBody>
      </p:sp>
      <p:sp>
        <p:nvSpPr>
          <p:cNvPr id="3" name="2 - Θέση περιεχομένου"/>
          <p:cNvSpPr>
            <a:spLocks noGrp="1"/>
          </p:cNvSpPr>
          <p:nvPr>
            <p:ph idx="1"/>
          </p:nvPr>
        </p:nvSpPr>
        <p:spPr>
          <a:xfrm>
            <a:off x="164878" y="1357298"/>
            <a:ext cx="8786874" cy="5357850"/>
          </a:xfrm>
          <a:solidFill>
            <a:srgbClr val="FFC000"/>
          </a:solidFill>
        </p:spPr>
        <p:txBody>
          <a:bodyPr>
            <a:noAutofit/>
          </a:bodyPr>
          <a:lstStyle/>
          <a:p>
            <a:pPr algn="ctr">
              <a:buNone/>
            </a:pPr>
            <a:r>
              <a:rPr lang="el-GR" sz="1600" b="1" i="1" u="sng" dirty="0"/>
              <a:t>Οι χώρες προορισμού που επιλέξαμε για την υλοποίηση του παρόντος σχεδίου </a:t>
            </a:r>
          </a:p>
          <a:p>
            <a:pPr algn="ctr">
              <a:buNone/>
            </a:pPr>
            <a:r>
              <a:rPr lang="el-GR" sz="1600" b="1" i="1" u="sng" dirty="0"/>
              <a:t>είναι η Γερμανία και  η Κύπρος. </a:t>
            </a:r>
          </a:p>
          <a:p>
            <a:r>
              <a:rPr lang="el-GR" sz="1600" dirty="0"/>
              <a:t>Για τον εντοπισμό του εταίρου στην Γερμανία χρησιμοποιήσαμε τις πληροφορίες που αντλήσαμε από την τράπεζα πληροφοριών του ERASMUS+. Αναζητήσαμε πρόσθετες πληροφορίες από οργανισμούς με τους οποίους είχαν συνεργαστεί μαζί τους και καταλήξαμε στην εταιρεία </a:t>
            </a:r>
            <a:r>
              <a:rPr lang="el-GR" sz="1600" b="1" dirty="0"/>
              <a:t>CG AUSBILDUNG UND BERATUNG</a:t>
            </a:r>
            <a:r>
              <a:rPr lang="el-GR" sz="1600" dirty="0"/>
              <a:t>. Η </a:t>
            </a:r>
            <a:r>
              <a:rPr lang="en-US" sz="1600" dirty="0"/>
              <a:t>CG AUSBILDUNG UND BERATUNG </a:t>
            </a:r>
            <a:r>
              <a:rPr lang="el-GR" sz="1600" dirty="0"/>
              <a:t>δέχεται πάνω από 200 μαθητευόμενους κάθε χρόνο και παρέχει τις δραστηριότητες πρακτικής άσκησης σε γερμανικές εταιρείες.  Έχει οργανώσει σχέδια ως φορέας υποδοχής για μαθητές από τις περισσότερες χώρες της ΕΕ. </a:t>
            </a:r>
            <a:r>
              <a:rPr lang="el-GR" sz="1600" u="sng" dirty="0"/>
              <a:t>Για την Ελλάδα έχει οργανώσει με εξαίρετη επιτυχία προγράμματα ERASMUS +,  για Εκπαιδευτικούς και μαθητές πολλών τομέων στο ειδικό θέμα της ανακύκλωσης χαρτιού και της παραγωγής ηλεκτρικής ενέργειας από οργανικά απόβλητα. </a:t>
            </a:r>
          </a:p>
          <a:p>
            <a:r>
              <a:rPr lang="el-GR" sz="1600" dirty="0"/>
              <a:t>Η Κύπρος συνδυάζει για ιστορικούς και πολιτισμικούς κυρίως λόγους την ομοιότητα με την ελληνική κοινωνία, ενώ από την άλλη έχει όλα εκείνα τα στοιχεία μιας μοντέρνας και αναπτυσσόμενης ευρωπαϊκής κοινωνίας. Η Λεμεσός είναι μια δυναμικά αναπτυσσόμενη πόλη, που ειδικά, τα τελευταία χρόνια έχει κάνει άλματα στους τομείς της ανάπτυξης νέων επιχειρήσεων και του τουρισμού. </a:t>
            </a:r>
            <a:r>
              <a:rPr lang="el-GR" sz="1600" b="1" dirty="0"/>
              <a:t>Στην Κύπρο συνεργαστήκαμε  με την εταιρεία BIA </a:t>
            </a:r>
            <a:r>
              <a:rPr lang="el-GR" sz="1600" b="1" dirty="0" err="1"/>
              <a:t>Consulting</a:t>
            </a:r>
            <a:r>
              <a:rPr lang="el-GR" sz="1600" b="1" dirty="0"/>
              <a:t> η οποία ανέλαβε  το πρόγραμμα Διοίκησης-Οικονομίας</a:t>
            </a:r>
            <a:r>
              <a:rPr lang="el-GR" sz="1600" dirty="0"/>
              <a:t>. Η εταιρεία αποτελείται από συμβούλους διαχείρισης επιχειρήσεων, δικηγόρους, λογιστές, διοικητικούς υπαλλήλους και έχει ως στόχο την παροχή υψηλής ποιότητας εταιρικών, οικονομικών και συμβουλευτικών υπηρεσιών στους πελάτες της.</a:t>
            </a:r>
            <a:endParaRPr lang="el-GR" sz="1600" b="1" dirty="0">
              <a:solidFill>
                <a:srgbClr val="002060"/>
              </a:solidFill>
            </a:endParaRPr>
          </a:p>
        </p:txBody>
      </p:sp>
      <p:pic>
        <p:nvPicPr>
          <p:cNvPr id="5"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6"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7"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8"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74720"/>
          </a:xfrm>
        </p:spPr>
        <p:txBody>
          <a:bodyPr>
            <a:normAutofit/>
          </a:bodyPr>
          <a:lstStyle/>
          <a:p>
            <a:r>
              <a:rPr lang="el-GR" sz="3600" b="1" dirty="0">
                <a:solidFill>
                  <a:schemeClr val="bg1"/>
                </a:solidFill>
              </a:rPr>
              <a:t>Μεθοδολογία……….</a:t>
            </a:r>
          </a:p>
        </p:txBody>
      </p:sp>
      <p:sp>
        <p:nvSpPr>
          <p:cNvPr id="3" name="2 - Θέση περιεχομένου"/>
          <p:cNvSpPr>
            <a:spLocks noGrp="1"/>
          </p:cNvSpPr>
          <p:nvPr>
            <p:ph idx="1"/>
          </p:nvPr>
        </p:nvSpPr>
        <p:spPr>
          <a:xfrm>
            <a:off x="457200" y="1357298"/>
            <a:ext cx="8229600" cy="5214974"/>
          </a:xfrm>
          <a:solidFill>
            <a:srgbClr val="FFC000"/>
          </a:solidFill>
        </p:spPr>
        <p:txBody>
          <a:bodyPr>
            <a:normAutofit fontScale="32500" lnSpcReduction="20000"/>
          </a:bodyPr>
          <a:lstStyle/>
          <a:p>
            <a:pPr algn="ctr">
              <a:buNone/>
            </a:pPr>
            <a:r>
              <a:rPr lang="el-GR" sz="5500" b="1" u="sng" dirty="0">
                <a:solidFill>
                  <a:srgbClr val="002060"/>
                </a:solidFill>
              </a:rPr>
              <a:t>Οι δραστηριότητες που προηγήθηκαν της υλοποίησης του σχεδίου είναι:</a:t>
            </a:r>
          </a:p>
          <a:p>
            <a:pPr algn="ctr">
              <a:buNone/>
            </a:pPr>
            <a:endParaRPr lang="el-GR" sz="5500" b="1" u="sng" dirty="0">
              <a:solidFill>
                <a:srgbClr val="002060"/>
              </a:solidFill>
            </a:endParaRPr>
          </a:p>
          <a:p>
            <a:r>
              <a:rPr lang="el-GR" sz="5500" b="1" dirty="0">
                <a:solidFill>
                  <a:srgbClr val="002060"/>
                </a:solidFill>
              </a:rPr>
              <a:t>Υποβολή της πρότασης και πληροφόρηση των εκπαιδευτικών και των μαθητών τον Φεβρουάριο 2020</a:t>
            </a:r>
          </a:p>
          <a:p>
            <a:r>
              <a:rPr lang="el-GR" sz="5500" b="1" dirty="0">
                <a:solidFill>
                  <a:srgbClr val="002060"/>
                </a:solidFill>
              </a:rPr>
              <a:t> Ανακοίνωση των αποτελεσμάτων και πληροφόρηση των μαθητών και των γονέων (Ιούνιος 2020).</a:t>
            </a:r>
          </a:p>
          <a:p>
            <a:r>
              <a:rPr lang="el-GR" sz="5500" b="1" dirty="0">
                <a:solidFill>
                  <a:srgbClr val="002060"/>
                </a:solidFill>
              </a:rPr>
              <a:t> Υποβολή αιτήσεων για συμμετοχή (Σεπτέμβρης 2021), επιλογή των δικαιούχων και λήψη της Υπεύθυνης Δήλωσης από τους γονείς, (Οκτώβριος 2021)</a:t>
            </a:r>
          </a:p>
          <a:p>
            <a:r>
              <a:rPr lang="el-GR" sz="5500" b="1" dirty="0">
                <a:solidFill>
                  <a:srgbClr val="002060"/>
                </a:solidFill>
              </a:rPr>
              <a:t> Υπογραφή συμφωνιών με τους εταίρους και την Εθνική Μονάδα (Οκτώβριος 2021)</a:t>
            </a:r>
          </a:p>
          <a:p>
            <a:r>
              <a:rPr lang="el-GR" sz="5500" b="1" dirty="0">
                <a:solidFill>
                  <a:srgbClr val="002060"/>
                </a:solidFill>
              </a:rPr>
              <a:t>Έναρξη προετοιμασίας των δικαιούχων (Νοέμβριος 2021), η προετοιμασία  συνεχίστηκε  μέχρι την αναχώρηση.</a:t>
            </a:r>
          </a:p>
          <a:p>
            <a:r>
              <a:rPr lang="el-GR" sz="5500" b="1" dirty="0">
                <a:solidFill>
                  <a:srgbClr val="002060"/>
                </a:solidFill>
              </a:rPr>
              <a:t>Δεκαπέντε ημέρες πριν την αναχώρηση πραγματοποιήθηκε  συνάντηση στο σχολείο με την παρουσία του εταίρου και των γονέων των μαθητών.</a:t>
            </a:r>
          </a:p>
          <a:p>
            <a:r>
              <a:rPr lang="el-GR" sz="5500" b="1" dirty="0">
                <a:solidFill>
                  <a:srgbClr val="002060"/>
                </a:solidFill>
              </a:rPr>
              <a:t>Οι δράσεις αξιολόγησης θα γίνονται </a:t>
            </a:r>
            <a:r>
              <a:rPr lang="el-GR" sz="5500" b="1" dirty="0" err="1">
                <a:solidFill>
                  <a:srgbClr val="002060"/>
                </a:solidFill>
              </a:rPr>
              <a:t>καθ΄</a:t>
            </a:r>
            <a:r>
              <a:rPr lang="el-GR" sz="5500" b="1" dirty="0">
                <a:solidFill>
                  <a:srgbClr val="002060"/>
                </a:solidFill>
              </a:rPr>
              <a:t> όλη την διάρκεια της υλοποίησης του σχεδίου </a:t>
            </a:r>
          </a:p>
          <a:p>
            <a:r>
              <a:rPr lang="el-GR" sz="5500" b="1" dirty="0">
                <a:solidFill>
                  <a:srgbClr val="002060"/>
                </a:solidFill>
              </a:rPr>
              <a:t>Οι δράσεις προβολής του προγράμματος και διάχυσης των αποτελεσμάτων θα ξεκινήσουν με την έγκριση του προγράμματος και θα συνεχιστούν τουλάχιστον μέχρι την λήξη του σχολικού έτους 2021-2022</a:t>
            </a:r>
            <a:endParaRPr lang="el-GR" b="1" dirty="0">
              <a:solidFill>
                <a:srgbClr val="002060"/>
              </a:solidFill>
            </a:endParaRPr>
          </a:p>
        </p:txBody>
      </p:sp>
      <p:pic>
        <p:nvPicPr>
          <p:cNvPr id="5"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6"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7"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8"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642942"/>
          </a:xfrm>
        </p:spPr>
        <p:txBody>
          <a:bodyPr>
            <a:normAutofit/>
          </a:bodyPr>
          <a:lstStyle/>
          <a:p>
            <a:r>
              <a:rPr lang="el-GR" sz="3600" b="1" dirty="0">
                <a:solidFill>
                  <a:schemeClr val="bg1"/>
                </a:solidFill>
              </a:rPr>
              <a:t>Αποτελέσματα ……….</a:t>
            </a:r>
          </a:p>
        </p:txBody>
      </p:sp>
      <p:sp>
        <p:nvSpPr>
          <p:cNvPr id="3" name="2 - Θέση περιεχομένου"/>
          <p:cNvSpPr>
            <a:spLocks noGrp="1"/>
          </p:cNvSpPr>
          <p:nvPr>
            <p:ph idx="1"/>
          </p:nvPr>
        </p:nvSpPr>
        <p:spPr>
          <a:xfrm>
            <a:off x="214282" y="1214422"/>
            <a:ext cx="8715436" cy="428628"/>
          </a:xfrm>
          <a:solidFill>
            <a:srgbClr val="FFC000"/>
          </a:solidFill>
          <a:ln cmpd="sng">
            <a:solidFill>
              <a:schemeClr val="tx1"/>
            </a:solidFill>
          </a:ln>
        </p:spPr>
        <p:txBody>
          <a:bodyPr>
            <a:normAutofit lnSpcReduction="10000"/>
          </a:bodyPr>
          <a:lstStyle/>
          <a:p>
            <a:pPr>
              <a:buNone/>
            </a:pPr>
            <a:r>
              <a:rPr lang="el-GR" sz="2400" b="1" dirty="0"/>
              <a:t>Για τους μαθητές</a:t>
            </a:r>
          </a:p>
        </p:txBody>
      </p:sp>
      <p:pic>
        <p:nvPicPr>
          <p:cNvPr id="4"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5"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6"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7"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
        <p:nvSpPr>
          <p:cNvPr id="8" name="2 - Θέση περιεχομένου"/>
          <p:cNvSpPr txBox="1">
            <a:spLocks/>
          </p:cNvSpPr>
          <p:nvPr/>
        </p:nvSpPr>
        <p:spPr>
          <a:xfrm>
            <a:off x="214282" y="1857364"/>
            <a:ext cx="8715436" cy="4500594"/>
          </a:xfrm>
          <a:prstGeom prst="rect">
            <a:avLst/>
          </a:prstGeom>
          <a:solidFill>
            <a:srgbClr val="FFC000"/>
          </a:solidFill>
        </p:spPr>
        <p:txBody>
          <a:bodyPr vert="horz" lIns="91440" tIns="45720" rIns="91440" bIns="45720" rtlCol="0">
            <a:noAutofit/>
          </a:bodyPr>
          <a:lstStyle/>
          <a:p>
            <a:pPr>
              <a:buFont typeface="Arial" pitchFamily="34" charset="0"/>
              <a:buChar char="•"/>
            </a:pPr>
            <a:r>
              <a:rPr lang="el-GR" b="1" dirty="0"/>
              <a:t> </a:t>
            </a:r>
            <a:r>
              <a:rPr lang="el-GR" b="1" dirty="0">
                <a:solidFill>
                  <a:schemeClr val="accent1">
                    <a:lumMod val="50000"/>
                  </a:schemeClr>
                </a:solidFill>
              </a:rPr>
              <a:t>Οι μαθητές  μας εμβάθυναν στο αντικείμενο του κλάδου τους, αποκτώντας επιπλέον δεξιότητες και εξειδικευμένη γνώση. </a:t>
            </a:r>
          </a:p>
          <a:p>
            <a:pPr>
              <a:buFont typeface="Arial" pitchFamily="34" charset="0"/>
              <a:buChar char="•"/>
            </a:pPr>
            <a:r>
              <a:rPr lang="el-GR" b="1" dirty="0">
                <a:solidFill>
                  <a:schemeClr val="accent1">
                    <a:lumMod val="50000"/>
                  </a:schemeClr>
                </a:solidFill>
              </a:rPr>
              <a:t> Εξασκήθηκαν  στη χρήση σύγχρονου εξοπλισμού και προγραμμάτων γραφείου και λογιστικής (οι μαθητές της Διοίκησης &amp; Οικονομίας) και σύγχρονου εξοπλισμού και μεθόδων </a:t>
            </a:r>
            <a:r>
              <a:rPr lang="el-GR" b="1" dirty="0" err="1">
                <a:solidFill>
                  <a:schemeClr val="accent1">
                    <a:lumMod val="50000"/>
                  </a:schemeClr>
                </a:solidFill>
              </a:rPr>
              <a:t>κομποστοποίησης</a:t>
            </a:r>
            <a:r>
              <a:rPr lang="el-GR" b="1" dirty="0">
                <a:solidFill>
                  <a:schemeClr val="accent1">
                    <a:lumMod val="50000"/>
                  </a:schemeClr>
                </a:solidFill>
              </a:rPr>
              <a:t> και ανακύκλωσης (οι μαθητές της Γεωπονίας).  </a:t>
            </a:r>
          </a:p>
          <a:p>
            <a:pPr>
              <a:buFont typeface="Arial" pitchFamily="34" charset="0"/>
              <a:buChar char="•"/>
            </a:pPr>
            <a:r>
              <a:rPr lang="el-GR" b="1" dirty="0">
                <a:solidFill>
                  <a:schemeClr val="accent1">
                    <a:lumMod val="50000"/>
                  </a:schemeClr>
                </a:solidFill>
              </a:rPr>
              <a:t> Μπορούν να εργαστούν σε επιχειρήσεις και να εφαρμόσουν όλες τις τεχνικές που διδάχτηκαν. </a:t>
            </a:r>
          </a:p>
          <a:p>
            <a:pPr>
              <a:buFont typeface="Arial" pitchFamily="34" charset="0"/>
              <a:buChar char="•"/>
            </a:pPr>
            <a:r>
              <a:rPr lang="el-GR" b="1" dirty="0">
                <a:solidFill>
                  <a:schemeClr val="accent1">
                    <a:lumMod val="50000"/>
                  </a:schemeClr>
                </a:solidFill>
              </a:rPr>
              <a:t> Είναι πιο δημιουργικοί και ανοιχτοί σε νέες ιδέες,  τολμούν περισσότερο και δοκιμάζουν νέα υλικά και προϊόντα, έχουν περισσότερη έμπνευση. </a:t>
            </a:r>
          </a:p>
          <a:p>
            <a:pPr>
              <a:buFont typeface="Arial" pitchFamily="34" charset="0"/>
              <a:buChar char="•"/>
            </a:pPr>
            <a:r>
              <a:rPr lang="el-GR" b="1" dirty="0">
                <a:solidFill>
                  <a:schemeClr val="accent1">
                    <a:lumMod val="50000"/>
                  </a:schemeClr>
                </a:solidFill>
              </a:rPr>
              <a:t> Ανέπτυξαν γλωσσικές δεξιότητες,  ενίσχυσαν την ικανότητά τους στην επικοινωνία και</a:t>
            </a:r>
          </a:p>
          <a:p>
            <a:r>
              <a:rPr lang="el-GR" b="1" dirty="0">
                <a:solidFill>
                  <a:schemeClr val="accent1">
                    <a:lumMod val="50000"/>
                  </a:schemeClr>
                </a:solidFill>
              </a:rPr>
              <a:t>την κατανόηση του τι τους ζητείται ή πως να διαχειριστούν έναν δύσκολο συνεργάτη/ πελάτη. Ανέπτυξαν  την αυτονομία τους και την ανάληψη πρωτοβουλιών στον τομέα τους, τον επαγγελματισμό τους και διαμόρφωσαν  ως έναν βαθμό επιχειρηματική συνείδηση. </a:t>
            </a:r>
          </a:p>
          <a:p>
            <a:pPr>
              <a:buFont typeface="Arial" pitchFamily="34" charset="0"/>
              <a:buChar char="•"/>
            </a:pPr>
            <a:r>
              <a:rPr lang="el-GR" b="1" dirty="0">
                <a:solidFill>
                  <a:schemeClr val="accent1">
                    <a:lumMod val="50000"/>
                  </a:schemeClr>
                </a:solidFill>
              </a:rPr>
              <a:t> Απέκτησαν  ευρωπαϊκή σκέψη και επίγνωση των πολιτικών, κοινωνικών και οικονομικών προβλημάτων των άλλων χωρών.</a:t>
            </a:r>
          </a:p>
          <a:p>
            <a:pPr>
              <a:buFont typeface="Arial" pitchFamily="34" charset="0"/>
              <a:buChar cha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928802"/>
            <a:ext cx="8501122" cy="3714776"/>
          </a:xfrm>
          <a:solidFill>
            <a:srgbClr val="FFC000"/>
          </a:solidFill>
        </p:spPr>
        <p:txBody>
          <a:bodyPr>
            <a:normAutofit fontScale="92500" lnSpcReduction="20000"/>
          </a:bodyPr>
          <a:lstStyle/>
          <a:p>
            <a:r>
              <a:rPr lang="el-GR" sz="4000" dirty="0">
                <a:solidFill>
                  <a:schemeClr val="accent1">
                    <a:lumMod val="50000"/>
                  </a:schemeClr>
                </a:solidFill>
              </a:rPr>
              <a:t>Οι  εκπαιδευτικοί που συμμετείχαν στη δράση άνοιξαν δίαυλο επικοινωνίας με άλλα εκπαιδευτικά ιδρύματα στην Κύπρο και στην Γερμανία</a:t>
            </a:r>
          </a:p>
          <a:p>
            <a:r>
              <a:rPr lang="el-GR" sz="4000" dirty="0">
                <a:solidFill>
                  <a:schemeClr val="accent1">
                    <a:lumMod val="50000"/>
                  </a:schemeClr>
                </a:solidFill>
              </a:rPr>
              <a:t>Ανανέωσαν  τις εκπαιδευτικές μεθόδους, και εμπλούτισαν με εκπαιδευτικό υλικό  τα Αναλυτικά Προγράμματα Σπουδών. </a:t>
            </a:r>
          </a:p>
          <a:p>
            <a:endParaRPr lang="el-GR" dirty="0"/>
          </a:p>
          <a:p>
            <a:endParaRPr lang="el-GR" dirty="0"/>
          </a:p>
          <a:p>
            <a:endParaRPr lang="el-GR" dirty="0"/>
          </a:p>
          <a:p>
            <a:endParaRPr lang="el-GR" dirty="0"/>
          </a:p>
          <a:p>
            <a:endParaRPr lang="el-GR" dirty="0"/>
          </a:p>
          <a:p>
            <a:endParaRPr lang="el-GR" dirty="0"/>
          </a:p>
          <a:p>
            <a:endParaRPr lang="el-GR" dirty="0"/>
          </a:p>
          <a:p>
            <a:endParaRPr lang="el-GR" dirty="0"/>
          </a:p>
        </p:txBody>
      </p:sp>
      <p:sp>
        <p:nvSpPr>
          <p:cNvPr id="4" name="2 - Θέση περιεχομένου"/>
          <p:cNvSpPr txBox="1">
            <a:spLocks/>
          </p:cNvSpPr>
          <p:nvPr/>
        </p:nvSpPr>
        <p:spPr>
          <a:xfrm>
            <a:off x="214282" y="1285860"/>
            <a:ext cx="8715436" cy="428628"/>
          </a:xfrm>
          <a:prstGeom prst="rect">
            <a:avLst/>
          </a:prstGeom>
          <a:solidFill>
            <a:srgbClr val="FFC000"/>
          </a:solid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1" i="0" u="none" strike="noStrike" kern="1200" cap="none" spc="0" normalizeH="0" baseline="0" noProof="0" dirty="0">
                <a:ln>
                  <a:noFill/>
                </a:ln>
                <a:solidFill>
                  <a:schemeClr val="tx1"/>
                </a:solidFill>
                <a:effectLst/>
                <a:uLnTx/>
                <a:uFillTx/>
                <a:latin typeface="+mn-lt"/>
                <a:ea typeface="+mn-ea"/>
                <a:cs typeface="+mn-cs"/>
              </a:rPr>
              <a:t>Για τους εκπαιδευτικούς</a:t>
            </a:r>
          </a:p>
        </p:txBody>
      </p:sp>
      <p:pic>
        <p:nvPicPr>
          <p:cNvPr id="5" name="Εικόνα 3" descr="Αποτέλεσμα εικόνας για iky"/>
          <p:cNvPicPr>
            <a:picLocks noChangeAspect="1" noChangeArrowheads="1"/>
          </p:cNvPicPr>
          <p:nvPr/>
        </p:nvPicPr>
        <p:blipFill>
          <a:blip r:embed="rId2" r:link="rId3" cstate="print"/>
          <a:srcRect/>
          <a:stretch>
            <a:fillRect/>
          </a:stretch>
        </p:blipFill>
        <p:spPr bwMode="auto">
          <a:xfrm>
            <a:off x="7004082" y="82531"/>
            <a:ext cx="398462" cy="369887"/>
          </a:xfrm>
          <a:prstGeom prst="rect">
            <a:avLst/>
          </a:prstGeom>
          <a:noFill/>
          <a:ln w="9525">
            <a:noFill/>
            <a:miter lim="800000"/>
            <a:headEnd/>
            <a:tailEnd/>
          </a:ln>
        </p:spPr>
      </p:pic>
      <p:pic>
        <p:nvPicPr>
          <p:cNvPr id="6" name="Picture 3" descr="New_Erasmus_2021-2027_EU_emblem_with_tagline-pos-EL (1)"/>
          <p:cNvPicPr>
            <a:picLocks noChangeAspect="1" noChangeArrowheads="1"/>
          </p:cNvPicPr>
          <p:nvPr/>
        </p:nvPicPr>
        <p:blipFill>
          <a:blip r:embed="rId4" cstate="print"/>
          <a:srcRect/>
          <a:stretch>
            <a:fillRect/>
          </a:stretch>
        </p:blipFill>
        <p:spPr bwMode="auto">
          <a:xfrm>
            <a:off x="7319994" y="-22244"/>
            <a:ext cx="1824038" cy="736600"/>
          </a:xfrm>
          <a:prstGeom prst="rect">
            <a:avLst/>
          </a:prstGeom>
          <a:noFill/>
          <a:ln w="9525">
            <a:noFill/>
            <a:miter lim="800000"/>
            <a:headEnd/>
            <a:tailEnd/>
          </a:ln>
        </p:spPr>
      </p:pic>
      <p:pic>
        <p:nvPicPr>
          <p:cNvPr id="7" name="Picture 5" descr="Επαγγελματικό Λύκειο (ΕΠΑ.Λ.) Αταλάντης"/>
          <p:cNvPicPr>
            <a:picLocks noChangeAspect="1" noChangeArrowheads="1"/>
          </p:cNvPicPr>
          <p:nvPr/>
        </p:nvPicPr>
        <p:blipFill>
          <a:blip r:embed="rId5" cstate="print"/>
          <a:srcRect/>
          <a:stretch>
            <a:fillRect/>
          </a:stretch>
        </p:blipFill>
        <p:spPr bwMode="auto">
          <a:xfrm>
            <a:off x="4000496" y="24"/>
            <a:ext cx="1357322" cy="627322"/>
          </a:xfrm>
          <a:prstGeom prst="rect">
            <a:avLst/>
          </a:prstGeom>
          <a:noFill/>
        </p:spPr>
      </p:pic>
      <p:pic>
        <p:nvPicPr>
          <p:cNvPr id="8" name="Picture 7" descr="Αρχείο:Ministry of Education and Religious Affairs (Greece).svg -  Βικιπαίδεια"/>
          <p:cNvPicPr>
            <a:picLocks noChangeAspect="1" noChangeArrowheads="1"/>
          </p:cNvPicPr>
          <p:nvPr/>
        </p:nvPicPr>
        <p:blipFill>
          <a:blip r:embed="rId6" cstate="print"/>
          <a:srcRect/>
          <a:stretch>
            <a:fillRect/>
          </a:stretch>
        </p:blipFill>
        <p:spPr bwMode="auto">
          <a:xfrm>
            <a:off x="0" y="0"/>
            <a:ext cx="2840797" cy="500066"/>
          </a:xfrm>
          <a:prstGeom prst="rect">
            <a:avLst/>
          </a:prstGeom>
          <a:noFill/>
        </p:spPr>
      </p:pic>
      <p:sp>
        <p:nvSpPr>
          <p:cNvPr id="9" name="1 - Τίτλος"/>
          <p:cNvSpPr>
            <a:spLocks noGrp="1"/>
          </p:cNvSpPr>
          <p:nvPr>
            <p:ph type="title"/>
          </p:nvPr>
        </p:nvSpPr>
        <p:spPr>
          <a:xfrm>
            <a:off x="457200" y="642918"/>
            <a:ext cx="8229600" cy="642942"/>
          </a:xfrm>
        </p:spPr>
        <p:txBody>
          <a:bodyPr>
            <a:normAutofit/>
          </a:bodyPr>
          <a:lstStyle/>
          <a:p>
            <a:r>
              <a:rPr lang="el-GR" sz="3600" b="1" dirty="0">
                <a:solidFill>
                  <a:schemeClr val="bg1"/>
                </a:solidFill>
              </a:rPr>
              <a:t>Αποτελέσματα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1278</Words>
  <Application>Microsoft Office PowerPoint</Application>
  <PresentationFormat>Προβολή στην οθόνη (4:3)</PresentationFormat>
  <Paragraphs>96</Paragraphs>
  <Slides>10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Calibri</vt:lpstr>
      <vt:lpstr>Θέμα του Office</vt:lpstr>
      <vt:lpstr>«Το κοινό μας Μέλλον, Η «Βιώσιμη Ανάπτυξη» με περιβαλλοντική προστασία και οικονομική ευημερία»    2020-1-EL01-KA102-078335</vt:lpstr>
      <vt:lpstr>Οι ανάγκες του σχολείου μας….</vt:lpstr>
      <vt:lpstr>Οι ανάγκες του σχολείου μας….</vt:lpstr>
      <vt:lpstr> Η Θεματολογία …….. </vt:lpstr>
      <vt:lpstr>Στόχοι……….</vt:lpstr>
      <vt:lpstr>Οι φορείς υποδοχής……….</vt:lpstr>
      <vt:lpstr>Μεθοδολογία……….</vt:lpstr>
      <vt:lpstr>Αποτελέσματα ……….</vt:lpstr>
      <vt:lpstr>Αποτελέσματα ……….</vt:lpstr>
      <vt:lpstr>Παρουσίαση του PowerPoint</vt:lpstr>
    </vt:vector>
  </TitlesOfParts>
  <Company>BLACK EDITION - tum0r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κοινό μας Μέλλον, Η «Βιώσιμη Ανάπτυξη» με περιβαλλοντική προστασία και οικονομική ευημερία»   2020-1-EL01-KA102-078335</dc:title>
  <dc:creator>x</dc:creator>
  <cp:lastModifiedBy>user</cp:lastModifiedBy>
  <cp:revision>24</cp:revision>
  <dcterms:created xsi:type="dcterms:W3CDTF">2022-11-13T19:40:57Z</dcterms:created>
  <dcterms:modified xsi:type="dcterms:W3CDTF">2022-11-18T12:01:41Z</dcterms:modified>
</cp:coreProperties>
</file>